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1" r:id="rId1"/>
  </p:sldMasterIdLst>
  <p:notesMasterIdLst>
    <p:notesMasterId r:id="rId31"/>
  </p:notesMasterIdLst>
  <p:handoutMasterIdLst>
    <p:handoutMasterId r:id="rId32"/>
  </p:handoutMasterIdLst>
  <p:sldIdLst>
    <p:sldId id="2772" r:id="rId2"/>
    <p:sldId id="2927" r:id="rId3"/>
    <p:sldId id="2875" r:id="rId4"/>
    <p:sldId id="363" r:id="rId5"/>
    <p:sldId id="2902" r:id="rId6"/>
    <p:sldId id="2913" r:id="rId7"/>
    <p:sldId id="2888" r:id="rId8"/>
    <p:sldId id="447" r:id="rId9"/>
    <p:sldId id="2917" r:id="rId10"/>
    <p:sldId id="2914" r:id="rId11"/>
    <p:sldId id="2916" r:id="rId12"/>
    <p:sldId id="402" r:id="rId13"/>
    <p:sldId id="2889" r:id="rId14"/>
    <p:sldId id="454" r:id="rId15"/>
    <p:sldId id="457" r:id="rId16"/>
    <p:sldId id="2919" r:id="rId17"/>
    <p:sldId id="499" r:id="rId18"/>
    <p:sldId id="2891" r:id="rId19"/>
    <p:sldId id="2920" r:id="rId20"/>
    <p:sldId id="2896" r:id="rId21"/>
    <p:sldId id="2923" r:id="rId22"/>
    <p:sldId id="2899" r:id="rId23"/>
    <p:sldId id="383" r:id="rId24"/>
    <p:sldId id="2892" r:id="rId25"/>
    <p:sldId id="479" r:id="rId26"/>
    <p:sldId id="2901" r:id="rId27"/>
    <p:sldId id="482" r:id="rId28"/>
    <p:sldId id="2893" r:id="rId29"/>
    <p:sldId id="2926" r:id="rId30"/>
  </p:sldIdLst>
  <p:sldSz cx="12192000" cy="6858000"/>
  <p:notesSz cx="6796088" cy="9925050"/>
  <p:embeddedFontLst>
    <p:embeddedFont>
      <p:font typeface="Book Antiqua" panose="02040602050305030304" pitchFamily="18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Wingdings 3" panose="05040102010807070707" pitchFamily="18" charset="2"/>
      <p:regular r:id="rId38"/>
    </p:embeddedFont>
    <p:embeddedFont>
      <p:font typeface="Segoe UI" panose="020B0502040204020203" pitchFamily="34" charset="0"/>
      <p:regular r:id="rId39"/>
      <p:bold r:id="rId40"/>
      <p:italic r:id="rId41"/>
      <p:boldItalic r:id="rId42"/>
    </p:embeddedFont>
    <p:embeddedFont>
      <p:font typeface="Arial Rounded MT Bold" panose="020B0604020202020204" charset="0"/>
      <p:regular r:id="rId43"/>
      <p:bold r:id="rId44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4D4D4D"/>
    <a:srgbClr val="5B9BD5"/>
    <a:srgbClr val="ECECEC"/>
    <a:srgbClr val="063D79"/>
    <a:srgbClr val="003399"/>
    <a:srgbClr val="C00101"/>
    <a:srgbClr val="FFE4DD"/>
    <a:srgbClr val="003C7F"/>
    <a:srgbClr val="E8C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4" autoAdjust="0"/>
    <p:restoredTop sz="81668" autoAdjust="0"/>
  </p:normalViewPr>
  <p:slideViewPr>
    <p:cSldViewPr>
      <p:cViewPr varScale="1">
        <p:scale>
          <a:sx n="68" d="100"/>
          <a:sy n="68" d="100"/>
        </p:scale>
        <p:origin x="1099" y="38"/>
      </p:cViewPr>
      <p:guideLst>
        <p:guide orient="horz" pos="1056"/>
        <p:guide pos="3840"/>
      </p:guideLst>
    </p:cSldViewPr>
  </p:slideViewPr>
  <p:outlineViewPr>
    <p:cViewPr>
      <p:scale>
        <a:sx n="33" d="100"/>
        <a:sy n="33" d="100"/>
      </p:scale>
      <p:origin x="0" y="-150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58" y="1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7" Type="http://schemas.openxmlformats.org/officeDocument/2006/relationships/image" Target="../media/image47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789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789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fld id="{66D17C0D-3159-464E-A332-7C83698A29E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76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76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3" y="746125"/>
            <a:ext cx="6610350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251" y="4713368"/>
            <a:ext cx="4983586" cy="446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Formate des Vorlagentextes zu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76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fld id="{412C2970-D838-4E16-9F7E-5362C8D6E639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0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1696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315B78A5-FD22-422A-81F3-0CED78502E86}" type="slidenum">
              <a:rPr lang="de-DE">
                <a:latin typeface="Arial" charset="0"/>
              </a:rPr>
              <a:pPr/>
              <a:t>20</a:t>
            </a:fld>
            <a:endParaRPr lang="de-DE">
              <a:latin typeface="Arial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0709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803DB01E-494D-48E4-B32C-7B3CCC2FD804}" type="slidenum">
              <a:rPr lang="de-DE">
                <a:latin typeface="Arial" charset="0"/>
              </a:rPr>
              <a:pPr/>
              <a:t>22</a:t>
            </a:fld>
            <a:endParaRPr lang="de-DE">
              <a:latin typeface="Arial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298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CFE521DE-9764-4FCC-B5EB-EBD67CAFCDC3}" type="slidenum">
              <a:rPr lang="de-DE">
                <a:latin typeface="Arial" charset="0"/>
              </a:rPr>
              <a:pPr/>
              <a:t>23</a:t>
            </a:fld>
            <a:endParaRPr lang="de-DE">
              <a:latin typeface="Arial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1474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594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00A7E761-29F0-4117-8A9E-36CE945234DB}" type="slidenum">
              <a:rPr lang="de-DE">
                <a:latin typeface="Arial" charset="0"/>
              </a:rPr>
              <a:pPr/>
              <a:t>25</a:t>
            </a:fld>
            <a:endParaRPr lang="de-DE">
              <a:latin typeface="Arial" charset="0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1602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00A7E761-29F0-4117-8A9E-36CE945234DB}" type="slidenum">
              <a:rPr lang="de-DE">
                <a:latin typeface="Arial" charset="0"/>
              </a:rPr>
              <a:pPr/>
              <a:t>26</a:t>
            </a:fld>
            <a:endParaRPr lang="de-DE">
              <a:latin typeface="Arial" charset="0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2159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B55DF43E-CCA6-4D90-8312-3D1A9A559AE1}" type="slidenum">
              <a:rPr lang="de-DE">
                <a:latin typeface="Arial" charset="0"/>
              </a:rPr>
              <a:pPr/>
              <a:t>27</a:t>
            </a:fld>
            <a:endParaRPr lang="de-DE">
              <a:latin typeface="Arial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2542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125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383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08193018-AF6C-4F74-8D3D-DF25F887A0F8}" type="slidenum">
              <a:rPr lang="de-DE">
                <a:latin typeface="Arial" charset="0"/>
              </a:rPr>
              <a:pPr/>
              <a:t>8</a:t>
            </a:fld>
            <a:endParaRPr lang="de-DE">
              <a:latin typeface="Arial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412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BCF8DD4C-4AF4-4680-94A4-411713B5D9D5}" type="slidenum">
              <a:rPr lang="de-DE">
                <a:latin typeface="Arial" charset="0"/>
              </a:rPr>
              <a:pPr/>
              <a:t>12</a:t>
            </a:fld>
            <a:endParaRPr lang="de-DE">
              <a:latin typeface="Arial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78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869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82898655-268B-4230-974F-8F4E34F6C271}" type="slidenum">
              <a:rPr lang="de-DE">
                <a:latin typeface="Arial" charset="0"/>
              </a:rPr>
              <a:pPr/>
              <a:t>14</a:t>
            </a:fld>
            <a:endParaRPr lang="de-DE">
              <a:latin typeface="Arial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0878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09045B78-18D5-4DDD-ADBB-6BF0E93EA05A}" type="slidenum">
              <a:rPr lang="de-DE">
                <a:latin typeface="Arial" charset="0"/>
              </a:rPr>
              <a:pPr/>
              <a:t>15</a:t>
            </a:fld>
            <a:endParaRPr lang="de-DE">
              <a:latin typeface="Arial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78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D189C635-EFD6-4517-AED2-879CE60CDFEA}" type="slidenum">
              <a:rPr lang="de-DE">
                <a:latin typeface="Arial" charset="0"/>
              </a:rPr>
              <a:pPr/>
              <a:t>17</a:t>
            </a:fld>
            <a:endParaRPr lang="de-DE">
              <a:latin typeface="Arial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438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419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-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14217069-20E2-4EAF-B429-BA551A85F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1918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94908"/>
            <a:ext cx="10363200" cy="15001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1406AE-866E-427D-962D-A51005AA2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2209801"/>
            <a:ext cx="10363200" cy="2057400"/>
          </a:xfrm>
        </p:spPr>
        <p:txBody>
          <a:bodyPr anchor="b"/>
          <a:lstStyle>
            <a:lvl1pPr algn="l">
              <a:defRPr sz="4000" b="1" cap="small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447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952351-557D-4DC4-9AE2-801C987D3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3721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White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CD12E19-4EA7-4AB5-984D-7DC0A98043BC}"/>
              </a:ext>
            </a:extLst>
          </p:cNvPr>
          <p:cNvSpPr txBox="1"/>
          <p:nvPr userDrawn="1"/>
        </p:nvSpPr>
        <p:spPr>
          <a:xfrm>
            <a:off x="4114800" y="6581001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Whiteboard</a:t>
            </a:r>
            <a:endParaRPr lang="en-US" sz="1200" b="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200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entered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488951" y="1960563"/>
            <a:ext cx="11214100" cy="1828800"/>
          </a:xfrm>
        </p:spPr>
        <p:txBody>
          <a:bodyPr/>
          <a:lstStyle>
            <a:lvl1pPr>
              <a:defRPr sz="4000"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828800" y="4149725"/>
            <a:ext cx="8534400" cy="4064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Font typeface="Wingdings 3" pitchFamily="18" charset="2"/>
              <a:buNone/>
              <a:defRPr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author name</a:t>
            </a:r>
            <a:endParaRPr lang="de-DE" dirty="0"/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1775886" y="4484691"/>
            <a:ext cx="864023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2000" i="1" dirty="0">
                <a:solidFill>
                  <a:srgbClr val="777777"/>
                </a:solidFill>
                <a:latin typeface="Segoe UI" pitchFamily="34" charset="0"/>
                <a:cs typeface="Segoe UI" pitchFamily="34" charset="0"/>
              </a:rPr>
              <a:t>comnet.informatik.uni-wuerzburg.de</a:t>
            </a:r>
          </a:p>
        </p:txBody>
      </p:sp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6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ered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D426E-3617-42D2-AA23-FEB84DB7D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9" y="30163"/>
            <a:ext cx="1065741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Klicken um das Titelformat zu bearbeiten</a:t>
            </a:r>
          </a:p>
        </p:txBody>
      </p:sp>
      <p:pic>
        <p:nvPicPr>
          <p:cNvPr id="180242" name="Picture 18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546304" y="6318000"/>
            <a:ext cx="468000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rgbClr val="C0C0C0">
                <a:alpha val="50000"/>
              </a:srgbClr>
            </a:outerShdw>
          </a:effectLst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56197"/>
            <a:ext cx="1371600" cy="601803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719669" y="914400"/>
            <a:ext cx="10657417" cy="526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Formatvorlagen des Textmasters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227D2D5B-5C60-4D6A-9ED0-A53CF0478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2" r:id="rId3"/>
    <p:sldLayoutId id="2147483676" r:id="rId4"/>
    <p:sldLayoutId id="2147483678" r:id="rId5"/>
    <p:sldLayoutId id="2147483677" r:id="rId6"/>
    <p:sldLayoutId id="2147483653" r:id="rId7"/>
    <p:sldLayoutId id="2147483657" r:id="rId8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5"/>
          </a:solidFill>
          <a:latin typeface="Segoe UI" pitchFamily="34" charset="0"/>
          <a:ea typeface="+mj-ea"/>
          <a:cs typeface="Segoe U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80000"/>
        <a:buFont typeface="Wingdings 3" pitchFamily="18" charset="2"/>
        <a:buChar char="u"/>
        <a:defRPr lang="en-GB" sz="2000" dirty="0" smtClean="0">
          <a:solidFill>
            <a:srgbClr val="4D4D4D"/>
          </a:solidFill>
          <a:latin typeface="Segoe UI" pitchFamily="34" charset="0"/>
          <a:ea typeface="+mn-ea"/>
          <a:cs typeface="Segoe U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100000"/>
        <a:buFont typeface="Wingdings" pitchFamily="2" charset="2"/>
        <a:buChar char="§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–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•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 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6.emf"/><Relationship Id="rId5" Type="http://schemas.openxmlformats.org/officeDocument/2006/relationships/image" Target="../media/image17.emf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1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6.bin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0.wmf"/><Relationship Id="rId5" Type="http://schemas.openxmlformats.org/officeDocument/2006/relationships/image" Target="../media/image51.png"/><Relationship Id="rId10" Type="http://schemas.openxmlformats.org/officeDocument/2006/relationships/oleObject" Target="../embeddings/oleObject5.bin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9.wmf"/><Relationship Id="rId1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image" Target="../media/image26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5.emf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4.emf"/><Relationship Id="rId4" Type="http://schemas.openxmlformats.org/officeDocument/2006/relationships/notesSlide" Target="../notesSlides/notesSlide7.xml"/><Relationship Id="rId9" Type="http://schemas.openxmlformats.org/officeDocument/2006/relationships/oleObject" Target="../embeddings/oleObject9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33.emf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32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ing.systems/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4.emf"/><Relationship Id="rId7" Type="http://schemas.openxmlformats.org/officeDocument/2006/relationships/image" Target="../media/image37.emf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27.emf"/><Relationship Id="rId9" Type="http://schemas.openxmlformats.org/officeDocument/2006/relationships/image" Target="../media/image3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5" Type="http://schemas.openxmlformats.org/officeDocument/2006/relationships/image" Target="../media/image40.sv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oleObject" Target="../embeddings/oleObject18.bin"/><Relationship Id="rId18" Type="http://schemas.openxmlformats.org/officeDocument/2006/relationships/image" Target="../media/image47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44.wmf"/><Relationship Id="rId17" Type="http://schemas.openxmlformats.org/officeDocument/2006/relationships/oleObject" Target="../embeddings/oleObject20.bin"/><Relationship Id="rId2" Type="http://schemas.openxmlformats.org/officeDocument/2006/relationships/tags" Target="../tags/tag9.xml"/><Relationship Id="rId16" Type="http://schemas.openxmlformats.org/officeDocument/2006/relationships/image" Target="../media/image46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43.wmf"/><Relationship Id="rId4" Type="http://schemas.openxmlformats.org/officeDocument/2006/relationships/notesSlide" Target="../notesSlides/notesSlide14.xml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45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wmf"/><Relationship Id="rId2" Type="http://schemas.openxmlformats.org/officeDocument/2006/relationships/tags" Target="../tags/tag10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51.svg"/><Relationship Id="rId5" Type="http://schemas.openxmlformats.org/officeDocument/2006/relationships/image" Target="../media/image162.png"/><Relationship Id="rId10" Type="http://schemas.openxmlformats.org/officeDocument/2006/relationships/image" Target="../media/image50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49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4.bin"/><Relationship Id="rId2" Type="http://schemas.openxmlformats.org/officeDocument/2006/relationships/tags" Target="../tags/tag1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53.wmf"/><Relationship Id="rId4" Type="http://schemas.openxmlformats.org/officeDocument/2006/relationships/notesSlide" Target="../notesSlides/notesSlide16.xml"/><Relationship Id="rId9" Type="http://schemas.openxmlformats.org/officeDocument/2006/relationships/oleObject" Target="../embeddings/oleObject25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wmf"/><Relationship Id="rId2" Type="http://schemas.openxmlformats.org/officeDocument/2006/relationships/tags" Target="../tags/tag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F2A7B583-FFCB-4C4E-8777-96A0747F945C}"/>
              </a:ext>
            </a:extLst>
          </p:cNvPr>
          <p:cNvSpPr txBox="1">
            <a:spLocks/>
          </p:cNvSpPr>
          <p:nvPr/>
        </p:nvSpPr>
        <p:spPr bwMode="auto">
          <a:xfrm>
            <a:off x="1000524" y="2299957"/>
            <a:ext cx="8262188" cy="112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5"/>
                </a:solidFill>
                <a:latin typeface="Segoe UI" pitchFamily="34" charset="0"/>
                <a:ea typeface="+mj-ea"/>
                <a:cs typeface="Segoe UI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9pPr>
          </a:lstStyle>
          <a:p>
            <a:pPr lvl="0" algn="l">
              <a:spcAft>
                <a:spcPts val="1200"/>
              </a:spcAft>
              <a:defRPr/>
            </a:pPr>
            <a:r>
              <a:rPr lang="nb-NO" sz="3200" kern="0" dirty="0">
                <a:solidFill>
                  <a:srgbClr val="1F5394"/>
                </a:solidFill>
                <a:latin typeface="+mj-lt"/>
              </a:rPr>
              <a:t>Delay System M/GI/1 </a:t>
            </a:r>
            <a:endParaRPr lang="en-US" sz="3200" kern="0" dirty="0">
              <a:solidFill>
                <a:srgbClr val="1F5394"/>
              </a:solidFill>
              <a:latin typeface="+mj-lt"/>
            </a:endParaRP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850D07EA-32AC-4C80-8FD0-918146CE25CE}"/>
              </a:ext>
            </a:extLst>
          </p:cNvPr>
          <p:cNvSpPr txBox="1">
            <a:spLocks/>
          </p:cNvSpPr>
          <p:nvPr/>
        </p:nvSpPr>
        <p:spPr>
          <a:xfrm>
            <a:off x="1000523" y="4252914"/>
            <a:ext cx="8407400" cy="1773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None/>
              <a:defRPr lang="en-GB"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Performance Evaluation of the Internet of Things (IoT)</a:t>
            </a: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Module Course: Performance Evaluation of Distributed Systems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Prof. Tobias Hoßfeld, Summer Semester 2022</a:t>
            </a:r>
            <a:endParaRPr kumimoji="0" lang="en-US" sz="2400" b="1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Grafik 9" descr="Ein Bild, das Person, drinnen, stehend, Mann enthält.&#10;&#10;Automatisch generierte Beschreibung">
            <a:extLst>
              <a:ext uri="{FF2B5EF4-FFF2-40B4-BE49-F238E27FC236}">
                <a16:creationId xmlns:a16="http://schemas.microsoft.com/office/drawing/2014/main" id="{BDD5E35F-75EE-4695-98F9-218628A162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3" b="-1"/>
          <a:stretch/>
        </p:blipFill>
        <p:spPr>
          <a:xfrm>
            <a:off x="9336440" y="4316412"/>
            <a:ext cx="2093560" cy="144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B9C53AC-B580-40B2-97F1-571C2A7E055D}"/>
              </a:ext>
            </a:extLst>
          </p:cNvPr>
          <p:cNvSpPr/>
          <p:nvPr/>
        </p:nvSpPr>
        <p:spPr>
          <a:xfrm>
            <a:off x="1000524" y="1713240"/>
            <a:ext cx="22284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kern="0">
                <a:solidFill>
                  <a:srgbClr val="1F53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Chapter </a:t>
            </a:r>
            <a:r>
              <a:rPr lang="en-US" sz="2800" kern="0" smtClean="0">
                <a:solidFill>
                  <a:srgbClr val="1F53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5.3 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6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488A18-8653-4DE0-BCA0-652478B8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Transition Probability (Case 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F82E00-BD39-4182-8155-1A9DFDDC06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For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noProof="0" dirty="0"/>
                  <a:t> :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F82E00-BD39-4182-8155-1A9DFDDC0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6BADF3-E44D-40C0-B801-BDF289C94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10</a:t>
            </a:fld>
            <a:endParaRPr lang="en-US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78ECCA-0B0E-474F-8F53-10299DA9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79758"/>
            <a:ext cx="8489659" cy="418610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C43F24B-0731-43C9-800B-8DA28E30B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756907"/>
            <a:ext cx="5033394" cy="57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94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488A18-8653-4DE0-BCA0-652478B8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Transition Probability (Case b)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F82E00-BD39-4182-8155-1A9DFDDC06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For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noProof="0" dirty="0"/>
                  <a:t>: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F82E00-BD39-4182-8155-1A9DFDDC0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6BADF3-E44D-40C0-B801-BDF289C94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11</a:t>
            </a:fld>
            <a:endParaRPr lang="en-US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CCDB8C-21EE-4D73-886E-86978F574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9" y="1661532"/>
            <a:ext cx="8388991" cy="398477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724FAA7-3AED-4640-A2C0-F67C5ACC0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795454"/>
            <a:ext cx="2986481" cy="52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70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Transition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DA9DA5FA-4D01-483E-A8D2-1B8EA9356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Case a: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Case b: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State transition matrix</a:t>
                </a:r>
              </a:p>
            </p:txBody>
          </p:sp>
        </mc:Choice>
        <mc:Fallback xmlns="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DA9DA5FA-4D01-483E-A8D2-1B8EA9356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F6BC56D-CE55-4D9B-92A3-13C170F40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12</a:t>
            </a:fld>
            <a:endParaRPr lang="en-US" noProof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BF8B228-A244-41E5-9E0E-38BBEDD78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783388"/>
            <a:ext cx="5536734" cy="175329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019A773-D69A-4211-963A-CD94FBF39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1524000"/>
            <a:ext cx="2986481" cy="52011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FE2A869-C682-4690-A999-3EB701591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740977"/>
            <a:ext cx="5033394" cy="57045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Equation and State Probabilities</a:t>
            </a:r>
          </a:p>
        </p:txBody>
      </p:sp>
    </p:spTree>
    <p:extLst>
      <p:ext uri="{BB962C8B-B14F-4D97-AF65-F5344CB8AC3E}">
        <p14:creationId xmlns:p14="http://schemas.microsoft.com/office/powerpoint/2010/main" val="2870286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solidFill>
                  <a:schemeClr val="accent5"/>
                </a:solidFill>
              </a:rPr>
              <a:t>General State Transition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9981F86E-FBE1-441C-AD77-7998E46C5D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State probabilities at the regeneration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General state transition equation</a:t>
                </a: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Non-stationary analysis</a:t>
                </a:r>
              </a:p>
              <a:p>
                <a:pPr lvl="1"/>
                <a:r>
                  <a:rPr lang="en-US" noProof="0" dirty="0"/>
                  <a:t>With start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noProof="0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noProof="0" dirty="0"/>
                  <a:t>, future time-dependent state probability vectors can be derived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9981F86E-FBE1-441C-AD77-7998E46C5D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2A76B65-D83E-478C-80D9-19D1A831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6627" name="Line 3"/>
          <p:cNvSpPr>
            <a:spLocks noChangeShapeType="1"/>
          </p:cNvSpPr>
          <p:nvPr/>
        </p:nvSpPr>
        <p:spPr bwMode="auto">
          <a:xfrm>
            <a:off x="2959100" y="2990850"/>
            <a:ext cx="1588" cy="4714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 flipV="1">
            <a:off x="3725864" y="3224214"/>
            <a:ext cx="1587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9" name="Line 5"/>
          <p:cNvSpPr>
            <a:spLocks noChangeShapeType="1"/>
          </p:cNvSpPr>
          <p:nvPr/>
        </p:nvSpPr>
        <p:spPr bwMode="auto">
          <a:xfrm>
            <a:off x="3725863" y="3224214"/>
            <a:ext cx="252412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0" name="Line 6"/>
          <p:cNvSpPr>
            <a:spLocks noChangeShapeType="1"/>
          </p:cNvSpPr>
          <p:nvPr/>
        </p:nvSpPr>
        <p:spPr bwMode="auto">
          <a:xfrm flipV="1">
            <a:off x="3978276" y="2990851"/>
            <a:ext cx="3175" cy="233363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1" name="Line 7"/>
          <p:cNvSpPr>
            <a:spLocks noChangeShapeType="1"/>
          </p:cNvSpPr>
          <p:nvPr/>
        </p:nvSpPr>
        <p:spPr bwMode="auto">
          <a:xfrm>
            <a:off x="3978276" y="2990850"/>
            <a:ext cx="384175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2" name="Line 8"/>
          <p:cNvSpPr>
            <a:spLocks noChangeShapeType="1"/>
          </p:cNvSpPr>
          <p:nvPr/>
        </p:nvSpPr>
        <p:spPr bwMode="auto">
          <a:xfrm flipV="1">
            <a:off x="4362450" y="4067176"/>
            <a:ext cx="1588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9" name="Line 15"/>
          <p:cNvSpPr>
            <a:spLocks noChangeShapeType="1"/>
          </p:cNvSpPr>
          <p:nvPr/>
        </p:nvSpPr>
        <p:spPr bwMode="auto">
          <a:xfrm flipV="1">
            <a:off x="5386389" y="2281238"/>
            <a:ext cx="1587" cy="233362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0" name="Line 16"/>
          <p:cNvSpPr>
            <a:spLocks noChangeShapeType="1"/>
          </p:cNvSpPr>
          <p:nvPr/>
        </p:nvSpPr>
        <p:spPr bwMode="auto">
          <a:xfrm>
            <a:off x="5386388" y="2281239"/>
            <a:ext cx="125412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1" name="Line 17"/>
          <p:cNvSpPr>
            <a:spLocks noChangeShapeType="1"/>
          </p:cNvSpPr>
          <p:nvPr/>
        </p:nvSpPr>
        <p:spPr bwMode="auto">
          <a:xfrm flipV="1">
            <a:off x="5511800" y="2170114"/>
            <a:ext cx="1588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2" name="Line 18"/>
          <p:cNvSpPr>
            <a:spLocks noChangeShapeType="1"/>
          </p:cNvSpPr>
          <p:nvPr/>
        </p:nvSpPr>
        <p:spPr bwMode="auto">
          <a:xfrm>
            <a:off x="5511801" y="2170114"/>
            <a:ext cx="766763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60" name="Line 36"/>
          <p:cNvSpPr>
            <a:spLocks noChangeShapeType="1"/>
          </p:cNvSpPr>
          <p:nvPr/>
        </p:nvSpPr>
        <p:spPr bwMode="auto">
          <a:xfrm>
            <a:off x="8956675" y="2514600"/>
            <a:ext cx="1588" cy="94773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61" name="Line 37"/>
          <p:cNvSpPr>
            <a:spLocks noChangeShapeType="1"/>
          </p:cNvSpPr>
          <p:nvPr/>
        </p:nvSpPr>
        <p:spPr bwMode="auto">
          <a:xfrm flipH="1">
            <a:off x="3725863" y="3462339"/>
            <a:ext cx="5230812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6662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192410"/>
              </p:ext>
            </p:extLst>
          </p:nvPr>
        </p:nvGraphicFramePr>
        <p:xfrm>
          <a:off x="896145" y="2847631"/>
          <a:ext cx="5084762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9" name="Equation" r:id="rId6" imgW="2832100" imgH="622300" progId="Equation.DSMT4">
                  <p:embed/>
                </p:oleObj>
              </mc:Choice>
              <mc:Fallback>
                <p:oleObj name="Equation" r:id="rId6" imgW="2832100" imgH="622300" progId="Equation.DSMT4">
                  <p:embed/>
                  <p:pic>
                    <p:nvPicPr>
                      <p:cNvPr id="26662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145" y="2847631"/>
                        <a:ext cx="5084762" cy="111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73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266414"/>
              </p:ext>
            </p:extLst>
          </p:nvPr>
        </p:nvGraphicFramePr>
        <p:xfrm>
          <a:off x="942182" y="1321596"/>
          <a:ext cx="36814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0" name="Equation" r:id="rId8" imgW="2108200" imgH="241300" progId="">
                  <p:embed/>
                </p:oleObj>
              </mc:Choice>
              <mc:Fallback>
                <p:oleObj name="Equation" r:id="rId8" imgW="2108200" imgH="241300" progId="">
                  <p:embed/>
                  <p:pic>
                    <p:nvPicPr>
                      <p:cNvPr id="26673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182" y="1321596"/>
                        <a:ext cx="3681413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64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917669"/>
              </p:ext>
            </p:extLst>
          </p:nvPr>
        </p:nvGraphicFramePr>
        <p:xfrm>
          <a:off x="959644" y="1864521"/>
          <a:ext cx="36417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1" name="Equation" r:id="rId10" imgW="2082800" imgH="241300" progId="">
                  <p:embed/>
                </p:oleObj>
              </mc:Choice>
              <mc:Fallback>
                <p:oleObj name="Equation" r:id="rId10" imgW="2082800" imgH="241300" progId="">
                  <p:embed/>
                  <p:pic>
                    <p:nvPicPr>
                      <p:cNvPr id="26664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9644" y="1864521"/>
                        <a:ext cx="3641725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667" name="Group 45"/>
          <p:cNvGrpSpPr>
            <a:grpSpLocks/>
          </p:cNvGrpSpPr>
          <p:nvPr/>
        </p:nvGrpSpPr>
        <p:grpSpPr bwMode="auto">
          <a:xfrm>
            <a:off x="1056482" y="5258878"/>
            <a:ext cx="3567113" cy="471488"/>
            <a:chOff x="185" y="2718"/>
            <a:chExt cx="2247" cy="297"/>
          </a:xfrm>
        </p:grpSpPr>
        <p:sp>
          <p:nvSpPr>
            <p:cNvPr id="26668" name="Line 46"/>
            <p:cNvSpPr>
              <a:spLocks noChangeShapeType="1"/>
            </p:cNvSpPr>
            <p:nvPr/>
          </p:nvSpPr>
          <p:spPr bwMode="auto">
            <a:xfrm flipV="1">
              <a:off x="2431" y="2718"/>
              <a:ext cx="1" cy="150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6671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23276337"/>
                </p:ext>
              </p:extLst>
            </p:nvPr>
          </p:nvGraphicFramePr>
          <p:xfrm>
            <a:off x="185" y="2805"/>
            <a:ext cx="977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82" name="Equation" r:id="rId12" imgW="889000" imgH="190500" progId="">
                    <p:embed/>
                  </p:oleObj>
                </mc:Choice>
                <mc:Fallback>
                  <p:oleObj name="Equation" r:id="rId12" imgW="889000" imgH="190500" progId="">
                    <p:embed/>
                    <p:pic>
                      <p:nvPicPr>
                        <p:cNvPr id="26671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" y="2805"/>
                          <a:ext cx="977" cy="21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A427D213-C6D8-4641-85EB-57CED5D6F46F}"/>
              </a:ext>
            </a:extLst>
          </p:cNvPr>
          <p:cNvSpPr txBox="1"/>
          <p:nvPr/>
        </p:nvSpPr>
        <p:spPr>
          <a:xfrm>
            <a:off x="2104232" y="3901122"/>
            <a:ext cx="1785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chemeClr val="accent5"/>
                </a:solidFill>
                <a:latin typeface="+mn-lt"/>
              </a:rPr>
              <a:t>case b: </a:t>
            </a:r>
            <a:r>
              <a:rPr lang="en-US" b="0" i="1" dirty="0" err="1">
                <a:solidFill>
                  <a:schemeClr val="accent5"/>
                </a:solidFill>
                <a:latin typeface="+mn-lt"/>
              </a:rPr>
              <a:t>i</a:t>
            </a:r>
            <a:r>
              <a:rPr lang="en-US" b="0" i="1" dirty="0">
                <a:solidFill>
                  <a:schemeClr val="accent5"/>
                </a:solidFill>
                <a:latin typeface="+mn-lt"/>
              </a:rPr>
              <a:t>=0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E516F13-0283-4ADB-9D5F-8C3942BE287B}"/>
              </a:ext>
            </a:extLst>
          </p:cNvPr>
          <p:cNvSpPr txBox="1"/>
          <p:nvPr/>
        </p:nvSpPr>
        <p:spPr>
          <a:xfrm>
            <a:off x="3725863" y="3887546"/>
            <a:ext cx="1785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chemeClr val="accent5"/>
                </a:solidFill>
                <a:latin typeface="+mn-lt"/>
              </a:rPr>
              <a:t>case a: </a:t>
            </a:r>
            <a:r>
              <a:rPr lang="en-US" b="0" i="1" dirty="0" err="1">
                <a:solidFill>
                  <a:schemeClr val="accent5"/>
                </a:solidFill>
                <a:latin typeface="+mn-lt"/>
              </a:rPr>
              <a:t>i</a:t>
            </a:r>
            <a:r>
              <a:rPr lang="en-US" b="0" i="1" dirty="0">
                <a:solidFill>
                  <a:schemeClr val="accent5"/>
                </a:solidFill>
                <a:latin typeface="+mn-lt"/>
              </a:rPr>
              <a:t>&gt;0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87FCBF4E-0358-4A18-A909-0348027722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53188" y="2667314"/>
            <a:ext cx="5536734" cy="1753299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/>
      <p:bldP spid="26628" grpId="0"/>
      <p:bldP spid="26629" grpId="0"/>
      <p:bldP spid="26630" grpId="0"/>
      <p:bldP spid="26631" grpId="0"/>
      <p:bldP spid="26632" grpId="0"/>
      <p:bldP spid="26639" grpId="0"/>
      <p:bldP spid="266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Stationary Analysis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21385BF-B032-4BB2-9B9E-5B78F6A79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In statistical equilibrium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Stationary state transition equation</a:t>
            </a:r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Components of state probability vector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A4A3F92-4EA2-41CA-A213-7FCF2950D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0724" name="Rectangle 6"/>
          <p:cNvSpPr>
            <a:spLocks noChangeArrowheads="1"/>
          </p:cNvSpPr>
          <p:nvPr/>
        </p:nvSpPr>
        <p:spPr bwMode="auto">
          <a:xfrm>
            <a:off x="1143001" y="3156051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0725" name="Group 7"/>
          <p:cNvGrpSpPr>
            <a:grpSpLocks/>
          </p:cNvGrpSpPr>
          <p:nvPr/>
        </p:nvGrpSpPr>
        <p:grpSpPr bwMode="auto">
          <a:xfrm>
            <a:off x="930277" y="1361445"/>
            <a:ext cx="3411538" cy="887413"/>
            <a:chOff x="1086" y="1073"/>
            <a:chExt cx="2149" cy="559"/>
          </a:xfrm>
        </p:grpSpPr>
        <p:sp>
          <p:nvSpPr>
            <p:cNvPr id="30745" name="Line 8"/>
            <p:cNvSpPr>
              <a:spLocks noChangeShapeType="1"/>
            </p:cNvSpPr>
            <p:nvPr/>
          </p:nvSpPr>
          <p:spPr bwMode="auto">
            <a:xfrm flipV="1">
              <a:off x="2673" y="1437"/>
              <a:ext cx="1" cy="147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6" name="Line 9"/>
            <p:cNvSpPr>
              <a:spLocks noChangeShapeType="1"/>
            </p:cNvSpPr>
            <p:nvPr/>
          </p:nvSpPr>
          <p:spPr bwMode="auto">
            <a:xfrm>
              <a:off x="2673" y="1437"/>
              <a:ext cx="79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7" name="Line 10"/>
            <p:cNvSpPr>
              <a:spLocks noChangeShapeType="1"/>
            </p:cNvSpPr>
            <p:nvPr/>
          </p:nvSpPr>
          <p:spPr bwMode="auto">
            <a:xfrm>
              <a:off x="2752" y="1367"/>
              <a:ext cx="483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30749" name="Object 12"/>
            <p:cNvGraphicFramePr>
              <a:graphicFrameLocks noChangeAspect="1"/>
            </p:cNvGraphicFramePr>
            <p:nvPr/>
          </p:nvGraphicFramePr>
          <p:xfrm>
            <a:off x="1095" y="1073"/>
            <a:ext cx="1394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05" name="Equation" r:id="rId5" imgW="1231366" imgH="190417" progId="">
                    <p:embed/>
                  </p:oleObj>
                </mc:Choice>
                <mc:Fallback>
                  <p:oleObj name="Equation" r:id="rId5" imgW="1231366" imgH="190417" progId="">
                    <p:embed/>
                    <p:pic>
                      <p:nvPicPr>
                        <p:cNvPr id="3074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5" y="1073"/>
                          <a:ext cx="1394" cy="2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50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03015037"/>
                </p:ext>
              </p:extLst>
            </p:nvPr>
          </p:nvGraphicFramePr>
          <p:xfrm>
            <a:off x="1086" y="1362"/>
            <a:ext cx="1857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06" name="Equation" r:id="rId7" imgW="1638300" imgH="241300" progId="">
                    <p:embed/>
                  </p:oleObj>
                </mc:Choice>
                <mc:Fallback>
                  <p:oleObj name="Equation" r:id="rId7" imgW="1638300" imgH="241300" progId="">
                    <p:embed/>
                    <p:pic>
                      <p:nvPicPr>
                        <p:cNvPr id="3075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6" y="1362"/>
                          <a:ext cx="1857" cy="27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726" name="Group 14"/>
          <p:cNvGrpSpPr>
            <a:grpSpLocks/>
          </p:cNvGrpSpPr>
          <p:nvPr/>
        </p:nvGrpSpPr>
        <p:grpSpPr bwMode="auto">
          <a:xfrm>
            <a:off x="1043786" y="2247901"/>
            <a:ext cx="2554288" cy="947738"/>
            <a:chOff x="1144" y="1584"/>
            <a:chExt cx="1609" cy="597"/>
          </a:xfrm>
        </p:grpSpPr>
        <p:sp>
          <p:nvSpPr>
            <p:cNvPr id="30731" name="Line 15"/>
            <p:cNvSpPr>
              <a:spLocks noChangeShapeType="1"/>
            </p:cNvSpPr>
            <p:nvPr/>
          </p:nvSpPr>
          <p:spPr bwMode="auto">
            <a:xfrm>
              <a:off x="1144" y="1884"/>
              <a:ext cx="1" cy="297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2" name="Line 16"/>
            <p:cNvSpPr>
              <a:spLocks noChangeShapeType="1"/>
            </p:cNvSpPr>
            <p:nvPr/>
          </p:nvSpPr>
          <p:spPr bwMode="auto">
            <a:xfrm flipV="1">
              <a:off x="1627" y="2031"/>
              <a:ext cx="1" cy="150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3" name="Line 17"/>
            <p:cNvSpPr>
              <a:spLocks noChangeShapeType="1"/>
            </p:cNvSpPr>
            <p:nvPr/>
          </p:nvSpPr>
          <p:spPr bwMode="auto">
            <a:xfrm>
              <a:off x="1627" y="2031"/>
              <a:ext cx="159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Line 18"/>
            <p:cNvSpPr>
              <a:spLocks noChangeShapeType="1"/>
            </p:cNvSpPr>
            <p:nvPr/>
          </p:nvSpPr>
          <p:spPr bwMode="auto">
            <a:xfrm flipV="1">
              <a:off x="1786" y="1884"/>
              <a:ext cx="2" cy="147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5" name="Line 19"/>
            <p:cNvSpPr>
              <a:spLocks noChangeShapeType="1"/>
            </p:cNvSpPr>
            <p:nvPr/>
          </p:nvSpPr>
          <p:spPr bwMode="auto">
            <a:xfrm>
              <a:off x="1786" y="1884"/>
              <a:ext cx="242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6" name="Line 20"/>
            <p:cNvSpPr>
              <a:spLocks noChangeShapeType="1"/>
            </p:cNvSpPr>
            <p:nvPr/>
          </p:nvSpPr>
          <p:spPr bwMode="auto">
            <a:xfrm>
              <a:off x="2028" y="1734"/>
              <a:ext cx="242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7" name="Line 21"/>
            <p:cNvSpPr>
              <a:spLocks noChangeShapeType="1"/>
            </p:cNvSpPr>
            <p:nvPr/>
          </p:nvSpPr>
          <p:spPr bwMode="auto">
            <a:xfrm>
              <a:off x="2270" y="1734"/>
              <a:ext cx="1" cy="150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8" name="Line 22"/>
            <p:cNvSpPr>
              <a:spLocks noChangeShapeType="1"/>
            </p:cNvSpPr>
            <p:nvPr/>
          </p:nvSpPr>
          <p:spPr bwMode="auto">
            <a:xfrm>
              <a:off x="2270" y="1884"/>
              <a:ext cx="161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9" name="Line 23"/>
            <p:cNvSpPr>
              <a:spLocks noChangeShapeType="1"/>
            </p:cNvSpPr>
            <p:nvPr/>
          </p:nvSpPr>
          <p:spPr bwMode="auto">
            <a:xfrm>
              <a:off x="2431" y="1734"/>
              <a:ext cx="79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0" name="Line 24"/>
            <p:cNvSpPr>
              <a:spLocks noChangeShapeType="1"/>
            </p:cNvSpPr>
            <p:nvPr/>
          </p:nvSpPr>
          <p:spPr bwMode="auto">
            <a:xfrm flipV="1">
              <a:off x="2510" y="1584"/>
              <a:ext cx="1" cy="150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1" name="Line 25"/>
            <p:cNvSpPr>
              <a:spLocks noChangeShapeType="1"/>
            </p:cNvSpPr>
            <p:nvPr/>
          </p:nvSpPr>
          <p:spPr bwMode="auto">
            <a:xfrm>
              <a:off x="2510" y="1584"/>
              <a:ext cx="163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2" name="Line 26"/>
            <p:cNvSpPr>
              <a:spLocks noChangeShapeType="1"/>
            </p:cNvSpPr>
            <p:nvPr/>
          </p:nvSpPr>
          <p:spPr bwMode="auto">
            <a:xfrm flipV="1">
              <a:off x="2752" y="1783"/>
              <a:ext cx="1" cy="150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728" name="Line 30"/>
          <p:cNvSpPr>
            <a:spLocks noChangeShapeType="1"/>
          </p:cNvSpPr>
          <p:nvPr/>
        </p:nvSpPr>
        <p:spPr bwMode="auto">
          <a:xfrm flipH="1">
            <a:off x="6122987" y="1127921"/>
            <a:ext cx="5230813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9BCF861B-9D6F-4D09-ADB7-516897626C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18714"/>
              </p:ext>
            </p:extLst>
          </p:nvPr>
        </p:nvGraphicFramePr>
        <p:xfrm>
          <a:off x="956471" y="3740614"/>
          <a:ext cx="4402137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7" name="Equation" r:id="rId9" imgW="4401481" imgH="727161" progId="Equation.DSMT4">
                  <p:embed/>
                </p:oleObj>
              </mc:Choice>
              <mc:Fallback>
                <p:oleObj name="Equation" r:id="rId9" imgW="4401481" imgH="72716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56471" y="3740614"/>
                        <a:ext cx="4402137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feld 38">
            <a:extLst>
              <a:ext uri="{FF2B5EF4-FFF2-40B4-BE49-F238E27FC236}">
                <a16:creationId xmlns:a16="http://schemas.microsoft.com/office/drawing/2014/main" id="{9111F628-06D7-4F28-AD1F-6F06EEAD1C09}"/>
              </a:ext>
            </a:extLst>
          </p:cNvPr>
          <p:cNvSpPr txBox="1"/>
          <p:nvPr/>
        </p:nvSpPr>
        <p:spPr>
          <a:xfrm>
            <a:off x="1554167" y="4391349"/>
            <a:ext cx="1785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>
                <a:solidFill>
                  <a:schemeClr val="accent5"/>
                </a:solidFill>
                <a:latin typeface="+mn-lt"/>
              </a:rPr>
              <a:t>case b: i=0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0819ADF-3837-4599-87DF-A6498F3B5004}"/>
              </a:ext>
            </a:extLst>
          </p:cNvPr>
          <p:cNvSpPr txBox="1"/>
          <p:nvPr/>
        </p:nvSpPr>
        <p:spPr>
          <a:xfrm>
            <a:off x="3175798" y="4377773"/>
            <a:ext cx="1785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>
                <a:solidFill>
                  <a:schemeClr val="accent5"/>
                </a:solidFill>
                <a:latin typeface="+mn-lt"/>
              </a:rPr>
              <a:t>case a: i&gt;0</a:t>
            </a:r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47DE544C-26C4-4799-939E-26EB18E6F1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009443"/>
              </p:ext>
            </p:extLst>
          </p:nvPr>
        </p:nvGraphicFramePr>
        <p:xfrm>
          <a:off x="881064" y="2854940"/>
          <a:ext cx="1168400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8" name="Equation" r:id="rId11" imgW="1167659" imgH="324825" progId="Equation.DSMT4">
                  <p:embed/>
                </p:oleObj>
              </mc:Choice>
              <mc:Fallback>
                <p:oleObj name="Equation" r:id="rId11" imgW="1167659" imgH="32482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81064" y="2854940"/>
                        <a:ext cx="1168400" cy="325437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Grafik 41">
            <a:extLst>
              <a:ext uri="{FF2B5EF4-FFF2-40B4-BE49-F238E27FC236}">
                <a16:creationId xmlns:a16="http://schemas.microsoft.com/office/drawing/2014/main" id="{3A036251-B566-4AF9-84AD-405ADCCD725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286" r="8852"/>
          <a:stretch/>
        </p:blipFill>
        <p:spPr>
          <a:xfrm>
            <a:off x="5754710" y="914400"/>
            <a:ext cx="6017915" cy="350891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C307B3-B60C-46C8-87AA-9FBD44C18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M/GI/1: Analysis of States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D95E00A-94D7-4938-8DD5-F3B763C43B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Analysis using generating function</a:t>
                </a: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r>
                  <a:rPr lang="en-US" noProof="0" dirty="0"/>
                  <a:t>Generating function of </a:t>
                </a:r>
                <a:br>
                  <a:rPr lang="en-US" noProof="0" dirty="0"/>
                </a:br>
                <a:r>
                  <a:rPr lang="en-US" noProof="0" dirty="0"/>
                  <a:t>number of arrivals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noProof="0" dirty="0"/>
                  <a:t> during</a:t>
                </a:r>
                <a:br>
                  <a:rPr lang="en-US" noProof="0" dirty="0"/>
                </a:br>
                <a:r>
                  <a:rPr lang="en-US" noProof="0" dirty="0"/>
                  <a:t>random service time</a:t>
                </a: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r>
                  <a:rPr lang="en-US" b="1" noProof="0" dirty="0" err="1">
                    <a:solidFill>
                      <a:schemeClr val="accent5"/>
                    </a:solidFill>
                  </a:rPr>
                  <a:t>Pollaczek-Khintchine</a:t>
                </a:r>
                <a:r>
                  <a:rPr lang="en-US" b="1" noProof="0" dirty="0">
                    <a:solidFill>
                      <a:schemeClr val="accent5"/>
                    </a:solidFill>
                  </a:rPr>
                  <a:t> formula </a:t>
                </a:r>
                <a:r>
                  <a:rPr lang="en-US" noProof="0" dirty="0"/>
                  <a:t>for system state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D95E00A-94D7-4938-8DD5-F3B763C43B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74F29B-E377-4504-92C5-2E390275D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16</a:t>
            </a:fld>
            <a:endParaRPr lang="en-US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06404B1-58A0-4C20-B168-B49B9CF93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653" y="5046677"/>
            <a:ext cx="4764947" cy="9731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E6C5A3C-A4E6-426D-997F-F47A94FDE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762000"/>
            <a:ext cx="3322040" cy="7717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FE9E02-1F59-48AE-B22E-21165EDA3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1917263"/>
            <a:ext cx="5469622" cy="156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14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5DFE64D-38EF-4F9F-AB86-0EEE5253BE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t>17</a:t>
            </a:fld>
            <a:endParaRPr lang="en-US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M/GI/1: Analysis of States (Proof)</a:t>
            </a:r>
          </a:p>
        </p:txBody>
      </p:sp>
      <p:sp>
        <p:nvSpPr>
          <p:cNvPr id="36877" name="Rectangle 13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36880" name="Rectangle 16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FD6206F-FF02-4CE6-8C8D-52109AFFB1B6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8795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Delay Distribution</a:t>
            </a:r>
          </a:p>
        </p:txBody>
      </p:sp>
    </p:spTree>
    <p:extLst>
      <p:ext uri="{BB962C8B-B14F-4D97-AF65-F5344CB8AC3E}">
        <p14:creationId xmlns:p14="http://schemas.microsoft.com/office/powerpoint/2010/main" val="3166476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EDC1B0-1D53-4843-8D7C-E941C43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Sojourn Time of Customer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BAAE93-ABA4-47F6-90BA-EEAC0C733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19</a:t>
            </a:fld>
            <a:endParaRPr lang="en-US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DFD56C-22F2-4F4A-88D0-A859E4E44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52" y="1143000"/>
            <a:ext cx="8288323" cy="3053593"/>
          </a:xfrm>
          <a:prstGeom prst="rect">
            <a:avLst/>
          </a:prstGeom>
        </p:spPr>
      </p:pic>
      <p:graphicFrame>
        <p:nvGraphicFramePr>
          <p:cNvPr id="8" name="Object 40">
            <a:extLst>
              <a:ext uri="{FF2B5EF4-FFF2-40B4-BE49-F238E27FC236}">
                <a16:creationId xmlns:a16="http://schemas.microsoft.com/office/drawing/2014/main" id="{013FCAAA-E755-4A12-A62E-C1EC8DF841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4459380"/>
              </p:ext>
            </p:extLst>
          </p:nvPr>
        </p:nvGraphicFramePr>
        <p:xfrm>
          <a:off x="1084262" y="4471607"/>
          <a:ext cx="1957388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4" name="Equation" r:id="rId4" imgW="1155700" imgH="190500" progId="">
                  <p:embed/>
                </p:oleObj>
              </mc:Choice>
              <mc:Fallback>
                <p:oleObj name="Equation" r:id="rId4" imgW="1155700" imgH="190500" progId="">
                  <p:embed/>
                  <p:pic>
                    <p:nvPicPr>
                      <p:cNvPr id="47144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262" y="4471607"/>
                        <a:ext cx="1957388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2">
            <a:extLst>
              <a:ext uri="{FF2B5EF4-FFF2-40B4-BE49-F238E27FC236}">
                <a16:creationId xmlns:a16="http://schemas.microsoft.com/office/drawing/2014/main" id="{6CB4F7C5-ADDA-49B2-9B3C-1B35A7DBC3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634867"/>
              </p:ext>
            </p:extLst>
          </p:nvPr>
        </p:nvGraphicFramePr>
        <p:xfrm>
          <a:off x="1066800" y="4884358"/>
          <a:ext cx="24765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5" name="Equation" r:id="rId6" imgW="1459866" imgH="215806" progId="">
                  <p:embed/>
                </p:oleObj>
              </mc:Choice>
              <mc:Fallback>
                <p:oleObj name="Equation" r:id="rId6" imgW="1459866" imgH="215806" progId="">
                  <p:embed/>
                  <p:pic>
                    <p:nvPicPr>
                      <p:cNvPr id="47146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884358"/>
                        <a:ext cx="2476500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4">
            <a:extLst>
              <a:ext uri="{FF2B5EF4-FFF2-40B4-BE49-F238E27FC236}">
                <a16:creationId xmlns:a16="http://schemas.microsoft.com/office/drawing/2014/main" id="{642C363F-11E1-47E4-AEC1-26A2FCCD67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761260"/>
              </p:ext>
            </p:extLst>
          </p:nvPr>
        </p:nvGraphicFramePr>
        <p:xfrm>
          <a:off x="4256088" y="4868483"/>
          <a:ext cx="276701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6" name="Equation" r:id="rId8" imgW="1624895" imgH="215806" progId="">
                  <p:embed/>
                </p:oleObj>
              </mc:Choice>
              <mc:Fallback>
                <p:oleObj name="Equation" r:id="rId8" imgW="1624895" imgH="215806" progId="">
                  <p:embed/>
                  <p:pic>
                    <p:nvPicPr>
                      <p:cNvPr id="47148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6088" y="4868483"/>
                        <a:ext cx="2767013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utoShape 47">
            <a:extLst>
              <a:ext uri="{FF2B5EF4-FFF2-40B4-BE49-F238E27FC236}">
                <a16:creationId xmlns:a16="http://schemas.microsoft.com/office/drawing/2014/main" id="{1144A749-FE4B-4B85-B94C-ABDD85AC2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1100" y="4912933"/>
            <a:ext cx="328612" cy="263525"/>
          </a:xfrm>
          <a:prstGeom prst="rightArrow">
            <a:avLst>
              <a:gd name="adj1" fmla="val 50000"/>
              <a:gd name="adj2" fmla="val 31175"/>
            </a:avLst>
          </a:prstGeom>
          <a:solidFill>
            <a:srgbClr val="DDDDDD"/>
          </a:solidFill>
          <a:ln w="9525">
            <a:solidFill>
              <a:srgbClr val="777777"/>
            </a:solidFill>
            <a:miter lim="800000"/>
            <a:headEnd type="none" w="sm" len="sm"/>
            <a:tailEnd type="none" w="sm" len="med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68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-1" y="3810000"/>
            <a:ext cx="7221671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Disclaimer </a:t>
            </a:r>
            <a:r>
              <a:rPr lang="de-DE" dirty="0" err="1" smtClean="0"/>
              <a:t>and</a:t>
            </a:r>
            <a:r>
              <a:rPr lang="de-DE" dirty="0" smtClean="0"/>
              <a:t> Copyright </a:t>
            </a:r>
            <a:r>
              <a:rPr lang="de-DE" dirty="0" err="1" smtClean="0"/>
              <a:t>Notice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914400"/>
            <a:ext cx="65532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Lecture slides, figures, and scripts are based on the open access text </a:t>
            </a:r>
            <a:r>
              <a:rPr lang="en-US" sz="1800" dirty="0"/>
              <a:t>book “Performance Modeling and Analysis of Communication Networks</a:t>
            </a:r>
            <a:r>
              <a:rPr lang="en-US" sz="1800" dirty="0" smtClean="0"/>
              <a:t>”. The </a:t>
            </a:r>
            <a:r>
              <a:rPr lang="en-US" sz="1800" dirty="0"/>
              <a:t>book </a:t>
            </a:r>
            <a:r>
              <a:rPr lang="en-US" sz="1800" dirty="0" smtClean="0"/>
              <a:t>and scripts are </a:t>
            </a:r>
            <a:r>
              <a:rPr lang="en-US" sz="1800" dirty="0"/>
              <a:t>licensed under the Creative Commons License Attribution-</a:t>
            </a:r>
            <a:r>
              <a:rPr lang="en-US" sz="1800" dirty="0" err="1"/>
              <a:t>ShareAlike</a:t>
            </a:r>
            <a:r>
              <a:rPr lang="en-US" sz="1800" dirty="0"/>
              <a:t> 4.0 International (</a:t>
            </a:r>
            <a:r>
              <a:rPr lang="en-US" sz="1800" dirty="0">
                <a:hlinkClick r:id="rId2"/>
              </a:rPr>
              <a:t>CC BY-SA 4.0</a:t>
            </a:r>
            <a:r>
              <a:rPr lang="en-US" sz="1800" dirty="0" smtClean="0"/>
              <a:t>). If </a:t>
            </a:r>
            <a:r>
              <a:rPr lang="en-US" sz="1800" dirty="0"/>
              <a:t>you remix, transform, or build upon the material, you must distribute your contributions under the same license as the original.</a:t>
            </a:r>
            <a:br>
              <a:rPr lang="en-US" sz="1800" dirty="0"/>
            </a:br>
            <a:endParaRPr lang="en-US" sz="1800" dirty="0"/>
          </a:p>
          <a:p>
            <a:pPr marL="0" indent="0">
              <a:spcAft>
                <a:spcPts val="300"/>
              </a:spcAft>
              <a:buNone/>
            </a:pPr>
            <a:r>
              <a:rPr lang="en-US" sz="1800" b="1" dirty="0">
                <a:solidFill>
                  <a:schemeClr val="accent5"/>
                </a:solidFill>
              </a:rPr>
              <a:t>The book </a:t>
            </a:r>
            <a:r>
              <a:rPr lang="en-US" sz="1800" b="1" dirty="0" smtClean="0">
                <a:solidFill>
                  <a:schemeClr val="accent5"/>
                </a:solidFill>
              </a:rPr>
              <a:t>must be </a:t>
            </a:r>
            <a:r>
              <a:rPr lang="en-US" sz="1800" b="1" dirty="0">
                <a:solidFill>
                  <a:schemeClr val="accent5"/>
                </a:solidFill>
              </a:rPr>
              <a:t>cited </a:t>
            </a:r>
            <a:r>
              <a:rPr lang="en-US" sz="1800" b="1" dirty="0" smtClean="0">
                <a:solidFill>
                  <a:schemeClr val="accent5"/>
                </a:solidFill>
              </a:rPr>
              <a:t>and the disclaimer attached when using lectures slides or scripts. </a:t>
            </a:r>
          </a:p>
          <a:p>
            <a:pPr marL="271463" indent="0">
              <a:buNone/>
            </a:pPr>
            <a:r>
              <a:rPr lang="en-US" sz="1800" i="1" dirty="0" smtClean="0"/>
              <a:t>Tran-</a:t>
            </a:r>
            <a:r>
              <a:rPr lang="en-US" sz="1800" i="1" dirty="0" err="1" smtClean="0"/>
              <a:t>Gia</a:t>
            </a:r>
            <a:r>
              <a:rPr lang="en-US" sz="1800" i="1" dirty="0"/>
              <a:t>, P. &amp; </a:t>
            </a:r>
            <a:r>
              <a:rPr lang="en-US" sz="1800" i="1" dirty="0" err="1"/>
              <a:t>Hossfeld</a:t>
            </a:r>
            <a:r>
              <a:rPr lang="en-US" sz="1800" i="1" dirty="0"/>
              <a:t>, T. (2021). </a:t>
            </a:r>
            <a:r>
              <a:rPr lang="en-US" sz="1800" i="1" dirty="0" smtClean="0"/>
              <a:t/>
            </a:r>
            <a:br>
              <a:rPr lang="en-US" sz="1800" i="1" dirty="0" smtClean="0"/>
            </a:br>
            <a:r>
              <a:rPr lang="en-US" sz="1800" i="1" dirty="0" smtClean="0"/>
              <a:t>Performance </a:t>
            </a:r>
            <a:r>
              <a:rPr lang="en-US" sz="1800" i="1" dirty="0"/>
              <a:t>Modeling and Analysis of Communication Networks - A Lecture Note. </a:t>
            </a:r>
            <a:r>
              <a:rPr lang="en-US" sz="1800" i="1" dirty="0" err="1"/>
              <a:t>Würzburg</a:t>
            </a:r>
            <a:r>
              <a:rPr lang="en-US" sz="1800" i="1" dirty="0"/>
              <a:t> University Press. https://doi.org/10.25972/WUP-978-3-95826-153-2 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Website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download</a:t>
            </a:r>
            <a:r>
              <a:rPr lang="de-DE" sz="1800" dirty="0" smtClean="0"/>
              <a:t> </a:t>
            </a:r>
            <a:r>
              <a:rPr lang="de-DE" sz="1800" dirty="0" err="1" smtClean="0"/>
              <a:t>book</a:t>
            </a:r>
            <a:r>
              <a:rPr lang="de-DE" sz="1800" dirty="0" smtClean="0"/>
              <a:t>, </a:t>
            </a:r>
            <a:r>
              <a:rPr lang="de-DE" sz="1800" dirty="0" err="1" smtClean="0"/>
              <a:t>exercises</a:t>
            </a:r>
            <a:r>
              <a:rPr lang="de-DE" sz="1800" dirty="0" smtClean="0"/>
              <a:t>, </a:t>
            </a:r>
            <a:r>
              <a:rPr lang="de-DE" sz="1800" dirty="0" err="1" smtClean="0"/>
              <a:t>slides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scripts</a:t>
            </a:r>
            <a:r>
              <a:rPr lang="de-DE" sz="1800" dirty="0" smtClean="0"/>
              <a:t>: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://modeling.systems/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74D4D6-C07F-4E69-AC50-5450ADCDD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71" y="0"/>
            <a:ext cx="5004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9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Key Idea to Derive Delay Distribution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FE7311-967B-47F9-9E07-82EB2F877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Interpretations of the state probabilities at embedding times (after service ends)</a:t>
            </a:r>
            <a:br>
              <a:rPr lang="en-US" noProof="0" dirty="0"/>
            </a:br>
            <a:endParaRPr lang="en-US" noProof="0" dirty="0"/>
          </a:p>
          <a:p>
            <a:pPr marL="457200" lvl="1" indent="0" defTabSz="581025">
              <a:buNone/>
            </a:pPr>
            <a:r>
              <a:rPr lang="en-US" i="1" noProof="0" dirty="0"/>
              <a:t>    x(k) = P(test customer left behind X = k customers in system)</a:t>
            </a:r>
          </a:p>
          <a:p>
            <a:pPr marL="457200" lvl="1" indent="0">
              <a:buNone/>
            </a:pPr>
            <a:r>
              <a:rPr lang="en-US" i="1" noProof="0" dirty="0"/>
              <a:t>           = P(k arrivals during the sojourn time of test customer)</a:t>
            </a:r>
          </a:p>
          <a:p>
            <a:pPr lvl="1"/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91CA47D9-AC5B-4C18-B854-98D171E4F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3B89EAB-33FD-4FD8-97C0-2C229670A3E7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1292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A61242-75FD-484E-841B-54C79C1F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Delay Distribution: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977C1E3-8E37-4090-93B7-EBE89BFB06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10668000" cy="5562600"/>
              </a:xfrm>
            </p:spPr>
            <p:txBody>
              <a:bodyPr/>
              <a:lstStyle/>
              <a:p>
                <a:r>
                  <a:rPr lang="en-US" noProof="0" dirty="0"/>
                  <a:t>Number of Poisson arrivals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noProof="0" dirty="0"/>
                  <a:t> </a:t>
                </a:r>
                <a:br>
                  <a:rPr lang="en-US" noProof="0" dirty="0"/>
                </a:br>
                <a:r>
                  <a:rPr lang="en-US" noProof="0" dirty="0"/>
                  <a:t>during sojourn time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b="0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Already derived: </a:t>
                </a:r>
                <a:r>
                  <a:rPr lang="en-US" noProof="0" dirty="0" err="1"/>
                  <a:t>Pollaczek-Khintchine</a:t>
                </a:r>
                <a:r>
                  <a:rPr lang="en-US" noProof="0" dirty="0"/>
                  <a:t> formula for system state</a:t>
                </a:r>
                <a:endParaRPr lang="en-US" b="0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Finally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b="1" noProof="0" dirty="0" err="1">
                    <a:solidFill>
                      <a:schemeClr val="accent5"/>
                    </a:solidFill>
                  </a:rPr>
                  <a:t>Pollaczek-Khintchine</a:t>
                </a:r>
                <a:r>
                  <a:rPr lang="en-US" b="1" noProof="0" dirty="0">
                    <a:solidFill>
                      <a:schemeClr val="accent5"/>
                    </a:solidFill>
                  </a:rPr>
                  <a:t> formula for waiting time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977C1E3-8E37-4090-93B7-EBE89BFB06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0668000" cy="5562600"/>
              </a:xfrm>
              <a:blipFill>
                <a:blip r:embed="rId2"/>
                <a:stretch>
                  <a:fillRect l="-229" t="-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682C5D-EEA0-434B-8B51-1302CD646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21</a:t>
            </a:fld>
            <a:endParaRPr lang="en-US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413A42-2821-40D2-925C-923068B2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763153"/>
            <a:ext cx="5905850" cy="154357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552B557-1857-4DFD-B158-1D88E3C49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980538"/>
            <a:ext cx="4764947" cy="97312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AEDB3D8-8A2B-4F20-998D-07D052892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673" y="3949146"/>
            <a:ext cx="5100506" cy="92278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0084734-4417-4837-A9A1-859CE8078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3874956"/>
            <a:ext cx="3355596" cy="830510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119C7048-B063-45A4-8085-DD5DAFFA9DDD}"/>
              </a:ext>
            </a:extLst>
          </p:cNvPr>
          <p:cNvSpPr/>
          <p:nvPr/>
        </p:nvSpPr>
        <p:spPr>
          <a:xfrm>
            <a:off x="6797179" y="4059914"/>
            <a:ext cx="1295400" cy="51458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800" b="0" dirty="0">
              <a:solidFill>
                <a:srgbClr val="4D4D4D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061DE9C-324E-4DA1-9AA6-886EA86A31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0250" y="4693378"/>
            <a:ext cx="1409350" cy="31878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B05A4F6-FE24-492B-B1AB-EF7DE4B539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0268" y="5105400"/>
            <a:ext cx="3254928" cy="721453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76CC2B21-CF22-4206-AB4F-B9387437EB85}"/>
              </a:ext>
            </a:extLst>
          </p:cNvPr>
          <p:cNvSpPr/>
          <p:nvPr/>
        </p:nvSpPr>
        <p:spPr>
          <a:xfrm>
            <a:off x="6797179" y="5237218"/>
            <a:ext cx="1295400" cy="51458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800" b="0" dirty="0">
              <a:solidFill>
                <a:srgbClr val="4D4D4D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D79613D-2EB4-4F0A-8D9A-3265C3D25E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4378" y="5866899"/>
            <a:ext cx="2516697" cy="4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7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Convolution Theorem for Continuous R.V.s</a:t>
            </a:r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6FCB16E3-22A8-4E34-BBE2-F97D03D0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286" name="Rectangle 38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F68D3A-7475-4223-93D6-339BF5CF6491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F1F12132-B2EA-4EEF-AD4C-93E0D3FF4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22</a:t>
            </a:fld>
            <a:endParaRPr lang="en-U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7636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58D3A3B-D905-4D88-B03F-D219436743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B89EAB-33FD-4FD8-97C0-2C229670A3E7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CCDF of the Waiting Time</a:t>
            </a:r>
          </a:p>
        </p:txBody>
      </p:sp>
      <p:sp>
        <p:nvSpPr>
          <p:cNvPr id="54275" name="Line 3"/>
          <p:cNvSpPr>
            <a:spLocks noChangeShapeType="1"/>
          </p:cNvSpPr>
          <p:nvPr/>
        </p:nvSpPr>
        <p:spPr bwMode="auto">
          <a:xfrm>
            <a:off x="2959100" y="2990850"/>
            <a:ext cx="1588" cy="4714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76" name="Line 4"/>
          <p:cNvSpPr>
            <a:spLocks noChangeShapeType="1"/>
          </p:cNvSpPr>
          <p:nvPr/>
        </p:nvSpPr>
        <p:spPr bwMode="auto">
          <a:xfrm flipV="1">
            <a:off x="3725864" y="3224214"/>
            <a:ext cx="1587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77" name="Line 5"/>
          <p:cNvSpPr>
            <a:spLocks noChangeShapeType="1"/>
          </p:cNvSpPr>
          <p:nvPr/>
        </p:nvSpPr>
        <p:spPr bwMode="auto">
          <a:xfrm>
            <a:off x="3725863" y="3224214"/>
            <a:ext cx="252412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78" name="Line 6"/>
          <p:cNvSpPr>
            <a:spLocks noChangeShapeType="1"/>
          </p:cNvSpPr>
          <p:nvPr/>
        </p:nvSpPr>
        <p:spPr bwMode="auto">
          <a:xfrm flipV="1">
            <a:off x="3978276" y="2990851"/>
            <a:ext cx="3175" cy="233363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79" name="Line 7"/>
          <p:cNvSpPr>
            <a:spLocks noChangeShapeType="1"/>
          </p:cNvSpPr>
          <p:nvPr/>
        </p:nvSpPr>
        <p:spPr bwMode="auto">
          <a:xfrm>
            <a:off x="3978276" y="2990850"/>
            <a:ext cx="384175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80" name="Line 8"/>
          <p:cNvSpPr>
            <a:spLocks noChangeShapeType="1"/>
          </p:cNvSpPr>
          <p:nvPr/>
        </p:nvSpPr>
        <p:spPr bwMode="auto">
          <a:xfrm flipV="1">
            <a:off x="4362450" y="2752726"/>
            <a:ext cx="1588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81" name="Line 9"/>
          <p:cNvSpPr>
            <a:spLocks noChangeShapeType="1"/>
          </p:cNvSpPr>
          <p:nvPr/>
        </p:nvSpPr>
        <p:spPr bwMode="auto">
          <a:xfrm>
            <a:off x="4362451" y="2752725"/>
            <a:ext cx="384175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82" name="Line 10"/>
          <p:cNvSpPr>
            <a:spLocks noChangeShapeType="1"/>
          </p:cNvSpPr>
          <p:nvPr/>
        </p:nvSpPr>
        <p:spPr bwMode="auto">
          <a:xfrm>
            <a:off x="4746625" y="2752726"/>
            <a:ext cx="1588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83" name="Line 11"/>
          <p:cNvSpPr>
            <a:spLocks noChangeShapeType="1"/>
          </p:cNvSpPr>
          <p:nvPr/>
        </p:nvSpPr>
        <p:spPr bwMode="auto">
          <a:xfrm>
            <a:off x="4746625" y="2990850"/>
            <a:ext cx="255588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84" name="Line 12"/>
          <p:cNvSpPr>
            <a:spLocks noChangeShapeType="1"/>
          </p:cNvSpPr>
          <p:nvPr/>
        </p:nvSpPr>
        <p:spPr bwMode="auto">
          <a:xfrm flipV="1">
            <a:off x="5002214" y="2752726"/>
            <a:ext cx="1587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85" name="Line 13"/>
          <p:cNvSpPr>
            <a:spLocks noChangeShapeType="1"/>
          </p:cNvSpPr>
          <p:nvPr/>
        </p:nvSpPr>
        <p:spPr bwMode="auto">
          <a:xfrm>
            <a:off x="5002213" y="2752725"/>
            <a:ext cx="125412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86" name="Line 14"/>
          <p:cNvSpPr>
            <a:spLocks noChangeShapeType="1"/>
          </p:cNvSpPr>
          <p:nvPr/>
        </p:nvSpPr>
        <p:spPr bwMode="auto">
          <a:xfrm flipV="1">
            <a:off x="5127625" y="2514601"/>
            <a:ext cx="1588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87" name="Line 15"/>
          <p:cNvSpPr>
            <a:spLocks noChangeShapeType="1"/>
          </p:cNvSpPr>
          <p:nvPr/>
        </p:nvSpPr>
        <p:spPr bwMode="auto">
          <a:xfrm>
            <a:off x="5127626" y="2514600"/>
            <a:ext cx="258763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88" name="Line 16"/>
          <p:cNvSpPr>
            <a:spLocks noChangeShapeType="1"/>
          </p:cNvSpPr>
          <p:nvPr/>
        </p:nvSpPr>
        <p:spPr bwMode="auto">
          <a:xfrm flipV="1">
            <a:off x="5386389" y="2281238"/>
            <a:ext cx="1587" cy="233362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89" name="Line 17"/>
          <p:cNvSpPr>
            <a:spLocks noChangeShapeType="1"/>
          </p:cNvSpPr>
          <p:nvPr/>
        </p:nvSpPr>
        <p:spPr bwMode="auto">
          <a:xfrm>
            <a:off x="5386388" y="2281239"/>
            <a:ext cx="125412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90" name="Line 18"/>
          <p:cNvSpPr>
            <a:spLocks noChangeShapeType="1"/>
          </p:cNvSpPr>
          <p:nvPr/>
        </p:nvSpPr>
        <p:spPr bwMode="auto">
          <a:xfrm flipV="1">
            <a:off x="5511800" y="2043114"/>
            <a:ext cx="1588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91" name="Line 19"/>
          <p:cNvSpPr>
            <a:spLocks noChangeShapeType="1"/>
          </p:cNvSpPr>
          <p:nvPr/>
        </p:nvSpPr>
        <p:spPr bwMode="auto">
          <a:xfrm>
            <a:off x="5511801" y="2043114"/>
            <a:ext cx="766763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92" name="Line 20"/>
          <p:cNvSpPr>
            <a:spLocks noChangeShapeType="1"/>
          </p:cNvSpPr>
          <p:nvPr/>
        </p:nvSpPr>
        <p:spPr bwMode="auto">
          <a:xfrm>
            <a:off x="6278564" y="2043114"/>
            <a:ext cx="1587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93" name="Line 21"/>
          <p:cNvSpPr>
            <a:spLocks noChangeShapeType="1"/>
          </p:cNvSpPr>
          <p:nvPr/>
        </p:nvSpPr>
        <p:spPr bwMode="auto">
          <a:xfrm>
            <a:off x="6278563" y="2281239"/>
            <a:ext cx="125412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94" name="Line 22"/>
          <p:cNvSpPr>
            <a:spLocks noChangeShapeType="1"/>
          </p:cNvSpPr>
          <p:nvPr/>
        </p:nvSpPr>
        <p:spPr bwMode="auto">
          <a:xfrm>
            <a:off x="6403975" y="2281238"/>
            <a:ext cx="1588" cy="233362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95" name="Line 23"/>
          <p:cNvSpPr>
            <a:spLocks noChangeShapeType="1"/>
          </p:cNvSpPr>
          <p:nvPr/>
        </p:nvSpPr>
        <p:spPr bwMode="auto">
          <a:xfrm>
            <a:off x="6403975" y="2514600"/>
            <a:ext cx="127000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96" name="Line 24"/>
          <p:cNvSpPr>
            <a:spLocks noChangeShapeType="1"/>
          </p:cNvSpPr>
          <p:nvPr/>
        </p:nvSpPr>
        <p:spPr bwMode="auto">
          <a:xfrm flipV="1">
            <a:off x="6530975" y="2281238"/>
            <a:ext cx="1588" cy="233362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97" name="Line 25"/>
          <p:cNvSpPr>
            <a:spLocks noChangeShapeType="1"/>
          </p:cNvSpPr>
          <p:nvPr/>
        </p:nvSpPr>
        <p:spPr bwMode="auto">
          <a:xfrm>
            <a:off x="6530976" y="2281239"/>
            <a:ext cx="130175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98" name="Line 26"/>
          <p:cNvSpPr>
            <a:spLocks noChangeShapeType="1"/>
          </p:cNvSpPr>
          <p:nvPr/>
        </p:nvSpPr>
        <p:spPr bwMode="auto">
          <a:xfrm>
            <a:off x="6661151" y="2281238"/>
            <a:ext cx="3175" cy="233362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99" name="Line 27"/>
          <p:cNvSpPr>
            <a:spLocks noChangeShapeType="1"/>
          </p:cNvSpPr>
          <p:nvPr/>
        </p:nvSpPr>
        <p:spPr bwMode="auto">
          <a:xfrm>
            <a:off x="6661150" y="2514600"/>
            <a:ext cx="127000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300" name="Line 28"/>
          <p:cNvSpPr>
            <a:spLocks noChangeShapeType="1"/>
          </p:cNvSpPr>
          <p:nvPr/>
        </p:nvSpPr>
        <p:spPr bwMode="auto">
          <a:xfrm>
            <a:off x="6788150" y="2752725"/>
            <a:ext cx="127000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301" name="Line 29"/>
          <p:cNvSpPr>
            <a:spLocks noChangeShapeType="1"/>
          </p:cNvSpPr>
          <p:nvPr/>
        </p:nvSpPr>
        <p:spPr bwMode="auto">
          <a:xfrm>
            <a:off x="6915150" y="2752726"/>
            <a:ext cx="1588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302" name="Line 30"/>
          <p:cNvSpPr>
            <a:spLocks noChangeShapeType="1"/>
          </p:cNvSpPr>
          <p:nvPr/>
        </p:nvSpPr>
        <p:spPr bwMode="auto">
          <a:xfrm>
            <a:off x="6915151" y="2990850"/>
            <a:ext cx="130175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303" name="Line 31"/>
          <p:cNvSpPr>
            <a:spLocks noChangeShapeType="1"/>
          </p:cNvSpPr>
          <p:nvPr/>
        </p:nvSpPr>
        <p:spPr bwMode="auto">
          <a:xfrm>
            <a:off x="7045325" y="3224214"/>
            <a:ext cx="444500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304" name="Line 32"/>
          <p:cNvSpPr>
            <a:spLocks noChangeShapeType="1"/>
          </p:cNvSpPr>
          <p:nvPr/>
        </p:nvSpPr>
        <p:spPr bwMode="auto">
          <a:xfrm flipV="1">
            <a:off x="7489825" y="2990851"/>
            <a:ext cx="1588" cy="233363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305" name="Line 33"/>
          <p:cNvSpPr>
            <a:spLocks noChangeShapeType="1"/>
          </p:cNvSpPr>
          <p:nvPr/>
        </p:nvSpPr>
        <p:spPr bwMode="auto">
          <a:xfrm>
            <a:off x="7489825" y="2990850"/>
            <a:ext cx="573088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306" name="Line 34"/>
          <p:cNvSpPr>
            <a:spLocks noChangeShapeType="1"/>
          </p:cNvSpPr>
          <p:nvPr/>
        </p:nvSpPr>
        <p:spPr bwMode="auto">
          <a:xfrm flipV="1">
            <a:off x="8062914" y="2752726"/>
            <a:ext cx="1587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307" name="Line 35"/>
          <p:cNvSpPr>
            <a:spLocks noChangeShapeType="1"/>
          </p:cNvSpPr>
          <p:nvPr/>
        </p:nvSpPr>
        <p:spPr bwMode="auto">
          <a:xfrm>
            <a:off x="8062914" y="2752725"/>
            <a:ext cx="319087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308" name="Line 36"/>
          <p:cNvSpPr>
            <a:spLocks noChangeShapeType="1"/>
          </p:cNvSpPr>
          <p:nvPr/>
        </p:nvSpPr>
        <p:spPr bwMode="auto">
          <a:xfrm flipV="1">
            <a:off x="8382000" y="2514601"/>
            <a:ext cx="1588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309" name="Line 37"/>
          <p:cNvSpPr>
            <a:spLocks noChangeShapeType="1"/>
          </p:cNvSpPr>
          <p:nvPr/>
        </p:nvSpPr>
        <p:spPr bwMode="auto">
          <a:xfrm>
            <a:off x="8382001" y="2514600"/>
            <a:ext cx="574675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310" name="Line 38"/>
          <p:cNvSpPr>
            <a:spLocks noChangeShapeType="1"/>
          </p:cNvSpPr>
          <p:nvPr/>
        </p:nvSpPr>
        <p:spPr bwMode="auto">
          <a:xfrm>
            <a:off x="8956675" y="2514600"/>
            <a:ext cx="1588" cy="94773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311" name="Line 39"/>
          <p:cNvSpPr>
            <a:spLocks noChangeShapeType="1"/>
          </p:cNvSpPr>
          <p:nvPr/>
        </p:nvSpPr>
        <p:spPr bwMode="auto">
          <a:xfrm flipH="1">
            <a:off x="3725863" y="3462339"/>
            <a:ext cx="5230812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6CF48A-F90C-41D7-9406-B32A8F2D4D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269" y="898316"/>
            <a:ext cx="8686800" cy="48899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Waiting probability, mean waiting times, higher moments of waiting time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Other System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744245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Waiting Probability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BBA798C9-3B2D-4536-9865-555B37ED1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Initial value theorem of Laplace transform applied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b="1" noProof="0" dirty="0">
                <a:solidFill>
                  <a:schemeClr val="accent5"/>
                </a:solidFill>
              </a:rPr>
              <a:t>Waiting probability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18BA07-61E4-4ECD-860F-98FA1FF68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3B89EAB-33FD-4FD8-97C0-2C229670A3E7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  <p:sp>
        <p:nvSpPr>
          <p:cNvPr id="60419" name="Line 3"/>
          <p:cNvSpPr>
            <a:spLocks noChangeShapeType="1"/>
          </p:cNvSpPr>
          <p:nvPr/>
        </p:nvSpPr>
        <p:spPr bwMode="auto">
          <a:xfrm>
            <a:off x="1042987" y="3126483"/>
            <a:ext cx="1588" cy="4714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60420" name="Line 4"/>
          <p:cNvSpPr>
            <a:spLocks noChangeShapeType="1"/>
          </p:cNvSpPr>
          <p:nvPr/>
        </p:nvSpPr>
        <p:spPr bwMode="auto">
          <a:xfrm flipV="1">
            <a:off x="1809751" y="3359847"/>
            <a:ext cx="1587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60454" name="Line 38"/>
          <p:cNvSpPr>
            <a:spLocks noChangeShapeType="1"/>
          </p:cNvSpPr>
          <p:nvPr/>
        </p:nvSpPr>
        <p:spPr bwMode="auto">
          <a:xfrm flipH="1">
            <a:off x="1809750" y="3597972"/>
            <a:ext cx="5230812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60459" name="Rectangle 43"/>
          <p:cNvSpPr>
            <a:spLocks noChangeArrowheads="1"/>
          </p:cNvSpPr>
          <p:nvPr/>
        </p:nvSpPr>
        <p:spPr bwMode="auto">
          <a:xfrm>
            <a:off x="1143001" y="3060801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60460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425461"/>
              </p:ext>
            </p:extLst>
          </p:nvPr>
        </p:nvGraphicFramePr>
        <p:xfrm>
          <a:off x="976312" y="4680113"/>
          <a:ext cx="58816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28" name="Equation" r:id="rId5" imgW="3098800" imgH="215900" progId="">
                  <p:embed/>
                </p:oleObj>
              </mc:Choice>
              <mc:Fallback>
                <p:oleObj name="Equation" r:id="rId5" imgW="3098800" imgH="215900" progId="">
                  <p:embed/>
                  <p:pic>
                    <p:nvPicPr>
                      <p:cNvPr id="6046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2" y="4680113"/>
                        <a:ext cx="5881688" cy="4064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61" name="Rectangle 45"/>
          <p:cNvSpPr>
            <a:spLocks noChangeArrowheads="1"/>
          </p:cNvSpPr>
          <p:nvPr/>
        </p:nvSpPr>
        <p:spPr bwMode="auto">
          <a:xfrm>
            <a:off x="1143001" y="3089376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pSp>
        <p:nvGrpSpPr>
          <p:cNvPr id="60462" name="Group 46"/>
          <p:cNvGrpSpPr>
            <a:grpSpLocks/>
          </p:cNvGrpSpPr>
          <p:nvPr/>
        </p:nvGrpSpPr>
        <p:grpSpPr bwMode="auto">
          <a:xfrm>
            <a:off x="4818063" y="1389758"/>
            <a:ext cx="2511425" cy="661988"/>
            <a:chOff x="3596" y="1858"/>
            <a:chExt cx="1582" cy="417"/>
          </a:xfrm>
        </p:grpSpPr>
        <p:graphicFrame>
          <p:nvGraphicFramePr>
            <p:cNvPr id="60478" name="Object 47"/>
            <p:cNvGraphicFramePr>
              <a:graphicFrameLocks noChangeAspect="1"/>
            </p:cNvGraphicFramePr>
            <p:nvPr/>
          </p:nvGraphicFramePr>
          <p:xfrm>
            <a:off x="3596" y="1977"/>
            <a:ext cx="367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29" name="Equation" r:id="rId7" imgW="342603" imgH="215713" progId="">
                    <p:embed/>
                  </p:oleObj>
                </mc:Choice>
                <mc:Fallback>
                  <p:oleObj name="Equation" r:id="rId7" imgW="342603" imgH="215713" progId="">
                    <p:embed/>
                    <p:pic>
                      <p:nvPicPr>
                        <p:cNvPr id="60478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6" y="1977"/>
                          <a:ext cx="367" cy="2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79" name="Object 48"/>
            <p:cNvGraphicFramePr>
              <a:graphicFrameLocks noChangeAspect="1"/>
            </p:cNvGraphicFramePr>
            <p:nvPr/>
          </p:nvGraphicFramePr>
          <p:xfrm>
            <a:off x="4675" y="1858"/>
            <a:ext cx="503" cy="4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30" name="Equation" r:id="rId9" imgW="444307" imgH="368140" progId="">
                    <p:embed/>
                  </p:oleObj>
                </mc:Choice>
                <mc:Fallback>
                  <p:oleObj name="Equation" r:id="rId9" imgW="444307" imgH="368140" progId="">
                    <p:embed/>
                    <p:pic>
                      <p:nvPicPr>
                        <p:cNvPr id="60479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5" y="1858"/>
                          <a:ext cx="503" cy="4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80" name="AutoShape 49"/>
            <p:cNvSpPr>
              <a:spLocks noChangeAspect="1" noChangeArrowheads="1" noTextEdit="1"/>
            </p:cNvSpPr>
            <p:nvPr/>
          </p:nvSpPr>
          <p:spPr bwMode="auto">
            <a:xfrm>
              <a:off x="4082" y="1932"/>
              <a:ext cx="481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0481" name="Freeform 50"/>
            <p:cNvSpPr>
              <a:spLocks/>
            </p:cNvSpPr>
            <p:nvPr/>
          </p:nvSpPr>
          <p:spPr bwMode="auto">
            <a:xfrm>
              <a:off x="4170" y="2082"/>
              <a:ext cx="352" cy="6"/>
            </a:xfrm>
            <a:custGeom>
              <a:avLst/>
              <a:gdLst>
                <a:gd name="T0" fmla="*/ 3 w 352"/>
                <a:gd name="T1" fmla="*/ 0 h 6"/>
                <a:gd name="T2" fmla="*/ 0 w 352"/>
                <a:gd name="T3" fmla="*/ 0 h 6"/>
                <a:gd name="T4" fmla="*/ 0 w 352"/>
                <a:gd name="T5" fmla="*/ 6 h 6"/>
                <a:gd name="T6" fmla="*/ 352 w 352"/>
                <a:gd name="T7" fmla="*/ 6 h 6"/>
                <a:gd name="T8" fmla="*/ 352 w 352"/>
                <a:gd name="T9" fmla="*/ 0 h 6"/>
                <a:gd name="T10" fmla="*/ 349 w 352"/>
                <a:gd name="T11" fmla="*/ 0 h 6"/>
                <a:gd name="T12" fmla="*/ 3 w 352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2" h="6">
                  <a:moveTo>
                    <a:pt x="3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352" y="6"/>
                  </a:lnTo>
                  <a:lnTo>
                    <a:pt x="352" y="0"/>
                  </a:lnTo>
                  <a:lnTo>
                    <a:pt x="349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31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0482" name="Freeform 51"/>
            <p:cNvSpPr>
              <a:spLocks/>
            </p:cNvSpPr>
            <p:nvPr/>
          </p:nvSpPr>
          <p:spPr bwMode="auto">
            <a:xfrm>
              <a:off x="4082" y="2038"/>
              <a:ext cx="94" cy="94"/>
            </a:xfrm>
            <a:custGeom>
              <a:avLst/>
              <a:gdLst>
                <a:gd name="T0" fmla="*/ 62 w 94"/>
                <a:gd name="T1" fmla="*/ 91 h 94"/>
                <a:gd name="T2" fmla="*/ 73 w 94"/>
                <a:gd name="T3" fmla="*/ 88 h 94"/>
                <a:gd name="T4" fmla="*/ 76 w 94"/>
                <a:gd name="T5" fmla="*/ 82 h 94"/>
                <a:gd name="T6" fmla="*/ 85 w 94"/>
                <a:gd name="T7" fmla="*/ 76 h 94"/>
                <a:gd name="T8" fmla="*/ 88 w 94"/>
                <a:gd name="T9" fmla="*/ 67 h 94"/>
                <a:gd name="T10" fmla="*/ 94 w 94"/>
                <a:gd name="T11" fmla="*/ 61 h 94"/>
                <a:gd name="T12" fmla="*/ 91 w 94"/>
                <a:gd name="T13" fmla="*/ 26 h 94"/>
                <a:gd name="T14" fmla="*/ 85 w 94"/>
                <a:gd name="T15" fmla="*/ 20 h 94"/>
                <a:gd name="T16" fmla="*/ 76 w 94"/>
                <a:gd name="T17" fmla="*/ 12 h 94"/>
                <a:gd name="T18" fmla="*/ 73 w 94"/>
                <a:gd name="T19" fmla="*/ 6 h 94"/>
                <a:gd name="T20" fmla="*/ 62 w 94"/>
                <a:gd name="T21" fmla="*/ 3 h 94"/>
                <a:gd name="T22" fmla="*/ 32 w 94"/>
                <a:gd name="T23" fmla="*/ 3 h 94"/>
                <a:gd name="T24" fmla="*/ 21 w 94"/>
                <a:gd name="T25" fmla="*/ 6 h 94"/>
                <a:gd name="T26" fmla="*/ 18 w 94"/>
                <a:gd name="T27" fmla="*/ 12 h 94"/>
                <a:gd name="T28" fmla="*/ 12 w 94"/>
                <a:gd name="T29" fmla="*/ 14 h 94"/>
                <a:gd name="T30" fmla="*/ 9 w 94"/>
                <a:gd name="T31" fmla="*/ 20 h 94"/>
                <a:gd name="T32" fmla="*/ 3 w 94"/>
                <a:gd name="T33" fmla="*/ 26 h 94"/>
                <a:gd name="T34" fmla="*/ 0 w 94"/>
                <a:gd name="T35" fmla="*/ 61 h 94"/>
                <a:gd name="T36" fmla="*/ 6 w 94"/>
                <a:gd name="T37" fmla="*/ 67 h 94"/>
                <a:gd name="T38" fmla="*/ 9 w 94"/>
                <a:gd name="T39" fmla="*/ 76 h 94"/>
                <a:gd name="T40" fmla="*/ 18 w 94"/>
                <a:gd name="T41" fmla="*/ 85 h 94"/>
                <a:gd name="T42" fmla="*/ 26 w 94"/>
                <a:gd name="T43" fmla="*/ 88 h 94"/>
                <a:gd name="T44" fmla="*/ 32 w 94"/>
                <a:gd name="T45" fmla="*/ 94 h 94"/>
                <a:gd name="T46" fmla="*/ 38 w 94"/>
                <a:gd name="T47" fmla="*/ 88 h 94"/>
                <a:gd name="T48" fmla="*/ 32 w 94"/>
                <a:gd name="T49" fmla="*/ 82 h 94"/>
                <a:gd name="T50" fmla="*/ 23 w 94"/>
                <a:gd name="T51" fmla="*/ 79 h 94"/>
                <a:gd name="T52" fmla="*/ 18 w 94"/>
                <a:gd name="T53" fmla="*/ 70 h 94"/>
                <a:gd name="T54" fmla="*/ 12 w 94"/>
                <a:gd name="T55" fmla="*/ 67 h 94"/>
                <a:gd name="T56" fmla="*/ 9 w 94"/>
                <a:gd name="T57" fmla="*/ 56 h 94"/>
                <a:gd name="T58" fmla="*/ 6 w 94"/>
                <a:gd name="T59" fmla="*/ 38 h 94"/>
                <a:gd name="T60" fmla="*/ 12 w 94"/>
                <a:gd name="T61" fmla="*/ 32 h 94"/>
                <a:gd name="T62" fmla="*/ 15 w 94"/>
                <a:gd name="T63" fmla="*/ 23 h 94"/>
                <a:gd name="T64" fmla="*/ 21 w 94"/>
                <a:gd name="T65" fmla="*/ 20 h 94"/>
                <a:gd name="T66" fmla="*/ 23 w 94"/>
                <a:gd name="T67" fmla="*/ 14 h 94"/>
                <a:gd name="T68" fmla="*/ 32 w 94"/>
                <a:gd name="T69" fmla="*/ 12 h 94"/>
                <a:gd name="T70" fmla="*/ 38 w 94"/>
                <a:gd name="T71" fmla="*/ 6 h 94"/>
                <a:gd name="T72" fmla="*/ 56 w 94"/>
                <a:gd name="T73" fmla="*/ 9 h 94"/>
                <a:gd name="T74" fmla="*/ 67 w 94"/>
                <a:gd name="T75" fmla="*/ 12 h 94"/>
                <a:gd name="T76" fmla="*/ 70 w 94"/>
                <a:gd name="T77" fmla="*/ 17 h 94"/>
                <a:gd name="T78" fmla="*/ 79 w 94"/>
                <a:gd name="T79" fmla="*/ 23 h 94"/>
                <a:gd name="T80" fmla="*/ 82 w 94"/>
                <a:gd name="T81" fmla="*/ 32 h 94"/>
                <a:gd name="T82" fmla="*/ 88 w 94"/>
                <a:gd name="T83" fmla="*/ 38 h 94"/>
                <a:gd name="T84" fmla="*/ 85 w 94"/>
                <a:gd name="T85" fmla="*/ 56 h 94"/>
                <a:gd name="T86" fmla="*/ 82 w 94"/>
                <a:gd name="T87" fmla="*/ 67 h 94"/>
                <a:gd name="T88" fmla="*/ 76 w 94"/>
                <a:gd name="T89" fmla="*/ 70 h 94"/>
                <a:gd name="T90" fmla="*/ 70 w 94"/>
                <a:gd name="T91" fmla="*/ 79 h 94"/>
                <a:gd name="T92" fmla="*/ 62 w 94"/>
                <a:gd name="T93" fmla="*/ 82 h 94"/>
                <a:gd name="T94" fmla="*/ 56 w 94"/>
                <a:gd name="T95" fmla="*/ 88 h 9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94" h="94">
                  <a:moveTo>
                    <a:pt x="47" y="94"/>
                  </a:moveTo>
                  <a:lnTo>
                    <a:pt x="62" y="94"/>
                  </a:lnTo>
                  <a:lnTo>
                    <a:pt x="62" y="91"/>
                  </a:lnTo>
                  <a:lnTo>
                    <a:pt x="67" y="91"/>
                  </a:lnTo>
                  <a:lnTo>
                    <a:pt x="67" y="88"/>
                  </a:lnTo>
                  <a:lnTo>
                    <a:pt x="73" y="88"/>
                  </a:lnTo>
                  <a:lnTo>
                    <a:pt x="73" y="85"/>
                  </a:lnTo>
                  <a:lnTo>
                    <a:pt x="76" y="85"/>
                  </a:lnTo>
                  <a:lnTo>
                    <a:pt x="76" y="82"/>
                  </a:lnTo>
                  <a:lnTo>
                    <a:pt x="82" y="82"/>
                  </a:lnTo>
                  <a:lnTo>
                    <a:pt x="82" y="76"/>
                  </a:lnTo>
                  <a:lnTo>
                    <a:pt x="85" y="76"/>
                  </a:lnTo>
                  <a:lnTo>
                    <a:pt x="85" y="73"/>
                  </a:lnTo>
                  <a:lnTo>
                    <a:pt x="88" y="73"/>
                  </a:lnTo>
                  <a:lnTo>
                    <a:pt x="88" y="67"/>
                  </a:lnTo>
                  <a:lnTo>
                    <a:pt x="91" y="67"/>
                  </a:lnTo>
                  <a:lnTo>
                    <a:pt x="91" y="61"/>
                  </a:lnTo>
                  <a:lnTo>
                    <a:pt x="94" y="61"/>
                  </a:lnTo>
                  <a:lnTo>
                    <a:pt x="94" y="32"/>
                  </a:lnTo>
                  <a:lnTo>
                    <a:pt x="91" y="32"/>
                  </a:lnTo>
                  <a:lnTo>
                    <a:pt x="91" y="26"/>
                  </a:lnTo>
                  <a:lnTo>
                    <a:pt x="88" y="26"/>
                  </a:lnTo>
                  <a:lnTo>
                    <a:pt x="88" y="20"/>
                  </a:lnTo>
                  <a:lnTo>
                    <a:pt x="85" y="20"/>
                  </a:lnTo>
                  <a:lnTo>
                    <a:pt x="85" y="17"/>
                  </a:lnTo>
                  <a:lnTo>
                    <a:pt x="82" y="17"/>
                  </a:lnTo>
                  <a:lnTo>
                    <a:pt x="76" y="12"/>
                  </a:lnTo>
                  <a:lnTo>
                    <a:pt x="76" y="9"/>
                  </a:lnTo>
                  <a:lnTo>
                    <a:pt x="73" y="9"/>
                  </a:lnTo>
                  <a:lnTo>
                    <a:pt x="73" y="6"/>
                  </a:lnTo>
                  <a:lnTo>
                    <a:pt x="67" y="6"/>
                  </a:lnTo>
                  <a:lnTo>
                    <a:pt x="67" y="3"/>
                  </a:lnTo>
                  <a:lnTo>
                    <a:pt x="62" y="3"/>
                  </a:lnTo>
                  <a:lnTo>
                    <a:pt x="62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26" y="3"/>
                  </a:lnTo>
                  <a:lnTo>
                    <a:pt x="26" y="6"/>
                  </a:lnTo>
                  <a:lnTo>
                    <a:pt x="21" y="6"/>
                  </a:lnTo>
                  <a:lnTo>
                    <a:pt x="21" y="9"/>
                  </a:lnTo>
                  <a:lnTo>
                    <a:pt x="18" y="9"/>
                  </a:lnTo>
                  <a:lnTo>
                    <a:pt x="18" y="12"/>
                  </a:lnTo>
                  <a:lnTo>
                    <a:pt x="15" y="12"/>
                  </a:lnTo>
                  <a:lnTo>
                    <a:pt x="15" y="14"/>
                  </a:lnTo>
                  <a:lnTo>
                    <a:pt x="12" y="14"/>
                  </a:lnTo>
                  <a:lnTo>
                    <a:pt x="12" y="17"/>
                  </a:lnTo>
                  <a:lnTo>
                    <a:pt x="9" y="17"/>
                  </a:lnTo>
                  <a:lnTo>
                    <a:pt x="9" y="20"/>
                  </a:lnTo>
                  <a:lnTo>
                    <a:pt x="6" y="20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3" y="32"/>
                  </a:lnTo>
                  <a:lnTo>
                    <a:pt x="0" y="32"/>
                  </a:lnTo>
                  <a:lnTo>
                    <a:pt x="0" y="61"/>
                  </a:lnTo>
                  <a:lnTo>
                    <a:pt x="3" y="61"/>
                  </a:lnTo>
                  <a:lnTo>
                    <a:pt x="3" y="67"/>
                  </a:lnTo>
                  <a:lnTo>
                    <a:pt x="6" y="67"/>
                  </a:lnTo>
                  <a:lnTo>
                    <a:pt x="6" y="73"/>
                  </a:lnTo>
                  <a:lnTo>
                    <a:pt x="9" y="73"/>
                  </a:lnTo>
                  <a:lnTo>
                    <a:pt x="9" y="76"/>
                  </a:lnTo>
                  <a:lnTo>
                    <a:pt x="12" y="76"/>
                  </a:lnTo>
                  <a:lnTo>
                    <a:pt x="18" y="82"/>
                  </a:lnTo>
                  <a:lnTo>
                    <a:pt x="18" y="85"/>
                  </a:lnTo>
                  <a:lnTo>
                    <a:pt x="21" y="85"/>
                  </a:lnTo>
                  <a:lnTo>
                    <a:pt x="21" y="88"/>
                  </a:lnTo>
                  <a:lnTo>
                    <a:pt x="26" y="88"/>
                  </a:lnTo>
                  <a:lnTo>
                    <a:pt x="26" y="91"/>
                  </a:lnTo>
                  <a:lnTo>
                    <a:pt x="32" y="91"/>
                  </a:lnTo>
                  <a:lnTo>
                    <a:pt x="32" y="94"/>
                  </a:lnTo>
                  <a:lnTo>
                    <a:pt x="47" y="94"/>
                  </a:lnTo>
                  <a:lnTo>
                    <a:pt x="47" y="88"/>
                  </a:lnTo>
                  <a:lnTo>
                    <a:pt x="38" y="88"/>
                  </a:lnTo>
                  <a:lnTo>
                    <a:pt x="38" y="85"/>
                  </a:lnTo>
                  <a:lnTo>
                    <a:pt x="32" y="85"/>
                  </a:lnTo>
                  <a:lnTo>
                    <a:pt x="32" y="82"/>
                  </a:lnTo>
                  <a:lnTo>
                    <a:pt x="26" y="82"/>
                  </a:lnTo>
                  <a:lnTo>
                    <a:pt x="26" y="79"/>
                  </a:lnTo>
                  <a:lnTo>
                    <a:pt x="23" y="79"/>
                  </a:lnTo>
                  <a:lnTo>
                    <a:pt x="23" y="76"/>
                  </a:lnTo>
                  <a:lnTo>
                    <a:pt x="18" y="76"/>
                  </a:lnTo>
                  <a:lnTo>
                    <a:pt x="18" y="70"/>
                  </a:lnTo>
                  <a:lnTo>
                    <a:pt x="15" y="70"/>
                  </a:lnTo>
                  <a:lnTo>
                    <a:pt x="15" y="67"/>
                  </a:lnTo>
                  <a:lnTo>
                    <a:pt x="12" y="67"/>
                  </a:lnTo>
                  <a:lnTo>
                    <a:pt x="12" y="61"/>
                  </a:lnTo>
                  <a:lnTo>
                    <a:pt x="9" y="61"/>
                  </a:lnTo>
                  <a:lnTo>
                    <a:pt x="9" y="56"/>
                  </a:lnTo>
                  <a:lnTo>
                    <a:pt x="6" y="56"/>
                  </a:lnTo>
                  <a:lnTo>
                    <a:pt x="6" y="47"/>
                  </a:lnTo>
                  <a:lnTo>
                    <a:pt x="6" y="38"/>
                  </a:lnTo>
                  <a:lnTo>
                    <a:pt x="9" y="38"/>
                  </a:lnTo>
                  <a:lnTo>
                    <a:pt x="9" y="32"/>
                  </a:lnTo>
                  <a:lnTo>
                    <a:pt x="12" y="32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5" y="23"/>
                  </a:lnTo>
                  <a:lnTo>
                    <a:pt x="18" y="23"/>
                  </a:lnTo>
                  <a:lnTo>
                    <a:pt x="18" y="20"/>
                  </a:lnTo>
                  <a:lnTo>
                    <a:pt x="21" y="20"/>
                  </a:lnTo>
                  <a:lnTo>
                    <a:pt x="21" y="17"/>
                  </a:lnTo>
                  <a:lnTo>
                    <a:pt x="23" y="17"/>
                  </a:lnTo>
                  <a:lnTo>
                    <a:pt x="23" y="14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32" y="12"/>
                  </a:lnTo>
                  <a:lnTo>
                    <a:pt x="32" y="9"/>
                  </a:lnTo>
                  <a:lnTo>
                    <a:pt x="38" y="9"/>
                  </a:lnTo>
                  <a:lnTo>
                    <a:pt x="38" y="6"/>
                  </a:lnTo>
                  <a:lnTo>
                    <a:pt x="47" y="6"/>
                  </a:lnTo>
                  <a:lnTo>
                    <a:pt x="56" y="6"/>
                  </a:lnTo>
                  <a:lnTo>
                    <a:pt x="56" y="9"/>
                  </a:lnTo>
                  <a:lnTo>
                    <a:pt x="62" y="9"/>
                  </a:lnTo>
                  <a:lnTo>
                    <a:pt x="62" y="12"/>
                  </a:lnTo>
                  <a:lnTo>
                    <a:pt x="67" y="12"/>
                  </a:lnTo>
                  <a:lnTo>
                    <a:pt x="67" y="14"/>
                  </a:lnTo>
                  <a:lnTo>
                    <a:pt x="70" y="14"/>
                  </a:lnTo>
                  <a:lnTo>
                    <a:pt x="70" y="17"/>
                  </a:lnTo>
                  <a:lnTo>
                    <a:pt x="76" y="17"/>
                  </a:lnTo>
                  <a:lnTo>
                    <a:pt x="76" y="23"/>
                  </a:lnTo>
                  <a:lnTo>
                    <a:pt x="79" y="23"/>
                  </a:lnTo>
                  <a:lnTo>
                    <a:pt x="79" y="26"/>
                  </a:lnTo>
                  <a:lnTo>
                    <a:pt x="82" y="26"/>
                  </a:lnTo>
                  <a:lnTo>
                    <a:pt x="82" y="32"/>
                  </a:lnTo>
                  <a:lnTo>
                    <a:pt x="85" y="32"/>
                  </a:lnTo>
                  <a:lnTo>
                    <a:pt x="85" y="38"/>
                  </a:lnTo>
                  <a:lnTo>
                    <a:pt x="88" y="38"/>
                  </a:lnTo>
                  <a:lnTo>
                    <a:pt x="88" y="47"/>
                  </a:lnTo>
                  <a:lnTo>
                    <a:pt x="88" y="56"/>
                  </a:lnTo>
                  <a:lnTo>
                    <a:pt x="85" y="56"/>
                  </a:lnTo>
                  <a:lnTo>
                    <a:pt x="85" y="61"/>
                  </a:lnTo>
                  <a:lnTo>
                    <a:pt x="82" y="61"/>
                  </a:lnTo>
                  <a:lnTo>
                    <a:pt x="82" y="67"/>
                  </a:lnTo>
                  <a:lnTo>
                    <a:pt x="79" y="67"/>
                  </a:lnTo>
                  <a:lnTo>
                    <a:pt x="79" y="70"/>
                  </a:lnTo>
                  <a:lnTo>
                    <a:pt x="76" y="70"/>
                  </a:lnTo>
                  <a:lnTo>
                    <a:pt x="76" y="76"/>
                  </a:lnTo>
                  <a:lnTo>
                    <a:pt x="70" y="76"/>
                  </a:lnTo>
                  <a:lnTo>
                    <a:pt x="70" y="79"/>
                  </a:lnTo>
                  <a:lnTo>
                    <a:pt x="67" y="79"/>
                  </a:lnTo>
                  <a:lnTo>
                    <a:pt x="67" y="82"/>
                  </a:lnTo>
                  <a:lnTo>
                    <a:pt x="62" y="82"/>
                  </a:lnTo>
                  <a:lnTo>
                    <a:pt x="62" y="85"/>
                  </a:lnTo>
                  <a:lnTo>
                    <a:pt x="56" y="85"/>
                  </a:lnTo>
                  <a:lnTo>
                    <a:pt x="56" y="88"/>
                  </a:lnTo>
                  <a:lnTo>
                    <a:pt x="47" y="88"/>
                  </a:lnTo>
                  <a:lnTo>
                    <a:pt x="47" y="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0483" name="Freeform 52"/>
            <p:cNvSpPr>
              <a:spLocks/>
            </p:cNvSpPr>
            <p:nvPr/>
          </p:nvSpPr>
          <p:spPr bwMode="auto">
            <a:xfrm>
              <a:off x="4498" y="2058"/>
              <a:ext cx="59" cy="59"/>
            </a:xfrm>
            <a:custGeom>
              <a:avLst/>
              <a:gdLst>
                <a:gd name="T0" fmla="*/ 30 w 59"/>
                <a:gd name="T1" fmla="*/ 59 h 59"/>
                <a:gd name="T2" fmla="*/ 42 w 59"/>
                <a:gd name="T3" fmla="*/ 56 h 59"/>
                <a:gd name="T4" fmla="*/ 50 w 59"/>
                <a:gd name="T5" fmla="*/ 50 h 59"/>
                <a:gd name="T6" fmla="*/ 56 w 59"/>
                <a:gd name="T7" fmla="*/ 41 h 59"/>
                <a:gd name="T8" fmla="*/ 59 w 59"/>
                <a:gd name="T9" fmla="*/ 30 h 59"/>
                <a:gd name="T10" fmla="*/ 56 w 59"/>
                <a:gd name="T11" fmla="*/ 18 h 59"/>
                <a:gd name="T12" fmla="*/ 50 w 59"/>
                <a:gd name="T13" fmla="*/ 9 h 59"/>
                <a:gd name="T14" fmla="*/ 42 w 59"/>
                <a:gd name="T15" fmla="*/ 3 h 59"/>
                <a:gd name="T16" fmla="*/ 30 w 59"/>
                <a:gd name="T17" fmla="*/ 0 h 59"/>
                <a:gd name="T18" fmla="*/ 18 w 59"/>
                <a:gd name="T19" fmla="*/ 3 h 59"/>
                <a:gd name="T20" fmla="*/ 9 w 59"/>
                <a:gd name="T21" fmla="*/ 9 h 59"/>
                <a:gd name="T22" fmla="*/ 3 w 59"/>
                <a:gd name="T23" fmla="*/ 18 h 59"/>
                <a:gd name="T24" fmla="*/ 0 w 59"/>
                <a:gd name="T25" fmla="*/ 30 h 59"/>
                <a:gd name="T26" fmla="*/ 3 w 59"/>
                <a:gd name="T27" fmla="*/ 41 h 59"/>
                <a:gd name="T28" fmla="*/ 9 w 59"/>
                <a:gd name="T29" fmla="*/ 50 h 59"/>
                <a:gd name="T30" fmla="*/ 18 w 59"/>
                <a:gd name="T31" fmla="*/ 56 h 59"/>
                <a:gd name="T32" fmla="*/ 30 w 59"/>
                <a:gd name="T33" fmla="*/ 59 h 5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9" h="59">
                  <a:moveTo>
                    <a:pt x="30" y="59"/>
                  </a:moveTo>
                  <a:lnTo>
                    <a:pt x="42" y="56"/>
                  </a:lnTo>
                  <a:lnTo>
                    <a:pt x="50" y="50"/>
                  </a:lnTo>
                  <a:lnTo>
                    <a:pt x="56" y="41"/>
                  </a:lnTo>
                  <a:lnTo>
                    <a:pt x="59" y="30"/>
                  </a:lnTo>
                  <a:lnTo>
                    <a:pt x="56" y="18"/>
                  </a:lnTo>
                  <a:lnTo>
                    <a:pt x="50" y="9"/>
                  </a:lnTo>
                  <a:lnTo>
                    <a:pt x="42" y="3"/>
                  </a:lnTo>
                  <a:lnTo>
                    <a:pt x="30" y="0"/>
                  </a:lnTo>
                  <a:lnTo>
                    <a:pt x="18" y="3"/>
                  </a:lnTo>
                  <a:lnTo>
                    <a:pt x="9" y="9"/>
                  </a:lnTo>
                  <a:lnTo>
                    <a:pt x="3" y="18"/>
                  </a:lnTo>
                  <a:lnTo>
                    <a:pt x="0" y="30"/>
                  </a:lnTo>
                  <a:lnTo>
                    <a:pt x="3" y="41"/>
                  </a:lnTo>
                  <a:lnTo>
                    <a:pt x="9" y="50"/>
                  </a:lnTo>
                  <a:lnTo>
                    <a:pt x="18" y="56"/>
                  </a:lnTo>
                  <a:lnTo>
                    <a:pt x="30" y="59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0484" name="Rectangle 53"/>
            <p:cNvSpPr>
              <a:spLocks noChangeArrowheads="1"/>
            </p:cNvSpPr>
            <p:nvPr/>
          </p:nvSpPr>
          <p:spPr bwMode="auto">
            <a:xfrm>
              <a:off x="4252" y="1923"/>
              <a:ext cx="155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Times New Roman" pitchFamily="18" charset="0"/>
                </a:rPr>
                <a:t>LT</a:t>
              </a:r>
              <a:endParaRPr lang="de-DE"/>
            </a:p>
          </p:txBody>
        </p:sp>
      </p:grpSp>
      <p:grpSp>
        <p:nvGrpSpPr>
          <p:cNvPr id="60463" name="Group 54"/>
          <p:cNvGrpSpPr>
            <a:grpSpLocks/>
          </p:cNvGrpSpPr>
          <p:nvPr/>
        </p:nvGrpSpPr>
        <p:grpSpPr bwMode="auto">
          <a:xfrm>
            <a:off x="976312" y="1508821"/>
            <a:ext cx="2465388" cy="457200"/>
            <a:chOff x="3746" y="2491"/>
            <a:chExt cx="1553" cy="288"/>
          </a:xfrm>
        </p:grpSpPr>
        <p:graphicFrame>
          <p:nvGraphicFramePr>
            <p:cNvPr id="60471" name="Object 55"/>
            <p:cNvGraphicFramePr>
              <a:graphicFrameLocks noChangeAspect="1"/>
            </p:cNvGraphicFramePr>
            <p:nvPr/>
          </p:nvGraphicFramePr>
          <p:xfrm>
            <a:off x="3746" y="2545"/>
            <a:ext cx="339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31" name="Equation" r:id="rId11" imgW="317087" imgH="215619" progId="">
                    <p:embed/>
                  </p:oleObj>
                </mc:Choice>
                <mc:Fallback>
                  <p:oleObj name="Equation" r:id="rId11" imgW="317087" imgH="215619" progId="">
                    <p:embed/>
                    <p:pic>
                      <p:nvPicPr>
                        <p:cNvPr id="60471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6" y="2545"/>
                          <a:ext cx="339" cy="2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72" name="Object 56"/>
            <p:cNvGraphicFramePr>
              <a:graphicFrameLocks noChangeAspect="1"/>
            </p:cNvGraphicFramePr>
            <p:nvPr/>
          </p:nvGraphicFramePr>
          <p:xfrm>
            <a:off x="4825" y="2512"/>
            <a:ext cx="474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32" name="Equation" r:id="rId13" imgW="418918" imgH="215806" progId="">
                    <p:embed/>
                  </p:oleObj>
                </mc:Choice>
                <mc:Fallback>
                  <p:oleObj name="Equation" r:id="rId13" imgW="418918" imgH="215806" progId="">
                    <p:embed/>
                    <p:pic>
                      <p:nvPicPr>
                        <p:cNvPr id="60472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5" y="2512"/>
                          <a:ext cx="474" cy="24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73" name="AutoShape 57"/>
            <p:cNvSpPr>
              <a:spLocks noChangeAspect="1" noChangeArrowheads="1" noTextEdit="1"/>
            </p:cNvSpPr>
            <p:nvPr/>
          </p:nvSpPr>
          <p:spPr bwMode="auto">
            <a:xfrm>
              <a:off x="4218" y="2500"/>
              <a:ext cx="481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0474" name="Freeform 58"/>
            <p:cNvSpPr>
              <a:spLocks/>
            </p:cNvSpPr>
            <p:nvPr/>
          </p:nvSpPr>
          <p:spPr bwMode="auto">
            <a:xfrm>
              <a:off x="4306" y="2650"/>
              <a:ext cx="352" cy="6"/>
            </a:xfrm>
            <a:custGeom>
              <a:avLst/>
              <a:gdLst>
                <a:gd name="T0" fmla="*/ 3 w 352"/>
                <a:gd name="T1" fmla="*/ 0 h 6"/>
                <a:gd name="T2" fmla="*/ 0 w 352"/>
                <a:gd name="T3" fmla="*/ 0 h 6"/>
                <a:gd name="T4" fmla="*/ 0 w 352"/>
                <a:gd name="T5" fmla="*/ 6 h 6"/>
                <a:gd name="T6" fmla="*/ 352 w 352"/>
                <a:gd name="T7" fmla="*/ 6 h 6"/>
                <a:gd name="T8" fmla="*/ 352 w 352"/>
                <a:gd name="T9" fmla="*/ 0 h 6"/>
                <a:gd name="T10" fmla="*/ 349 w 352"/>
                <a:gd name="T11" fmla="*/ 0 h 6"/>
                <a:gd name="T12" fmla="*/ 3 w 352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2" h="6">
                  <a:moveTo>
                    <a:pt x="3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352" y="6"/>
                  </a:lnTo>
                  <a:lnTo>
                    <a:pt x="352" y="0"/>
                  </a:lnTo>
                  <a:lnTo>
                    <a:pt x="349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31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0475" name="Freeform 59"/>
            <p:cNvSpPr>
              <a:spLocks/>
            </p:cNvSpPr>
            <p:nvPr/>
          </p:nvSpPr>
          <p:spPr bwMode="auto">
            <a:xfrm>
              <a:off x="4218" y="2606"/>
              <a:ext cx="94" cy="94"/>
            </a:xfrm>
            <a:custGeom>
              <a:avLst/>
              <a:gdLst>
                <a:gd name="T0" fmla="*/ 62 w 94"/>
                <a:gd name="T1" fmla="*/ 91 h 94"/>
                <a:gd name="T2" fmla="*/ 73 w 94"/>
                <a:gd name="T3" fmla="*/ 88 h 94"/>
                <a:gd name="T4" fmla="*/ 76 w 94"/>
                <a:gd name="T5" fmla="*/ 82 h 94"/>
                <a:gd name="T6" fmla="*/ 85 w 94"/>
                <a:gd name="T7" fmla="*/ 76 h 94"/>
                <a:gd name="T8" fmla="*/ 88 w 94"/>
                <a:gd name="T9" fmla="*/ 67 h 94"/>
                <a:gd name="T10" fmla="*/ 94 w 94"/>
                <a:gd name="T11" fmla="*/ 61 h 94"/>
                <a:gd name="T12" fmla="*/ 91 w 94"/>
                <a:gd name="T13" fmla="*/ 26 h 94"/>
                <a:gd name="T14" fmla="*/ 85 w 94"/>
                <a:gd name="T15" fmla="*/ 20 h 94"/>
                <a:gd name="T16" fmla="*/ 76 w 94"/>
                <a:gd name="T17" fmla="*/ 12 h 94"/>
                <a:gd name="T18" fmla="*/ 73 w 94"/>
                <a:gd name="T19" fmla="*/ 6 h 94"/>
                <a:gd name="T20" fmla="*/ 62 w 94"/>
                <a:gd name="T21" fmla="*/ 3 h 94"/>
                <a:gd name="T22" fmla="*/ 32 w 94"/>
                <a:gd name="T23" fmla="*/ 3 h 94"/>
                <a:gd name="T24" fmla="*/ 21 w 94"/>
                <a:gd name="T25" fmla="*/ 6 h 94"/>
                <a:gd name="T26" fmla="*/ 18 w 94"/>
                <a:gd name="T27" fmla="*/ 12 h 94"/>
                <a:gd name="T28" fmla="*/ 12 w 94"/>
                <a:gd name="T29" fmla="*/ 14 h 94"/>
                <a:gd name="T30" fmla="*/ 9 w 94"/>
                <a:gd name="T31" fmla="*/ 20 h 94"/>
                <a:gd name="T32" fmla="*/ 3 w 94"/>
                <a:gd name="T33" fmla="*/ 26 h 94"/>
                <a:gd name="T34" fmla="*/ 0 w 94"/>
                <a:gd name="T35" fmla="*/ 61 h 94"/>
                <a:gd name="T36" fmla="*/ 6 w 94"/>
                <a:gd name="T37" fmla="*/ 67 h 94"/>
                <a:gd name="T38" fmla="*/ 9 w 94"/>
                <a:gd name="T39" fmla="*/ 76 h 94"/>
                <a:gd name="T40" fmla="*/ 18 w 94"/>
                <a:gd name="T41" fmla="*/ 85 h 94"/>
                <a:gd name="T42" fmla="*/ 26 w 94"/>
                <a:gd name="T43" fmla="*/ 88 h 94"/>
                <a:gd name="T44" fmla="*/ 32 w 94"/>
                <a:gd name="T45" fmla="*/ 94 h 94"/>
                <a:gd name="T46" fmla="*/ 38 w 94"/>
                <a:gd name="T47" fmla="*/ 88 h 94"/>
                <a:gd name="T48" fmla="*/ 32 w 94"/>
                <a:gd name="T49" fmla="*/ 82 h 94"/>
                <a:gd name="T50" fmla="*/ 23 w 94"/>
                <a:gd name="T51" fmla="*/ 79 h 94"/>
                <a:gd name="T52" fmla="*/ 18 w 94"/>
                <a:gd name="T53" fmla="*/ 70 h 94"/>
                <a:gd name="T54" fmla="*/ 12 w 94"/>
                <a:gd name="T55" fmla="*/ 67 h 94"/>
                <a:gd name="T56" fmla="*/ 9 w 94"/>
                <a:gd name="T57" fmla="*/ 56 h 94"/>
                <a:gd name="T58" fmla="*/ 6 w 94"/>
                <a:gd name="T59" fmla="*/ 38 h 94"/>
                <a:gd name="T60" fmla="*/ 12 w 94"/>
                <a:gd name="T61" fmla="*/ 32 h 94"/>
                <a:gd name="T62" fmla="*/ 15 w 94"/>
                <a:gd name="T63" fmla="*/ 23 h 94"/>
                <a:gd name="T64" fmla="*/ 21 w 94"/>
                <a:gd name="T65" fmla="*/ 20 h 94"/>
                <a:gd name="T66" fmla="*/ 23 w 94"/>
                <a:gd name="T67" fmla="*/ 14 h 94"/>
                <a:gd name="T68" fmla="*/ 32 w 94"/>
                <a:gd name="T69" fmla="*/ 12 h 94"/>
                <a:gd name="T70" fmla="*/ 38 w 94"/>
                <a:gd name="T71" fmla="*/ 6 h 94"/>
                <a:gd name="T72" fmla="*/ 56 w 94"/>
                <a:gd name="T73" fmla="*/ 9 h 94"/>
                <a:gd name="T74" fmla="*/ 67 w 94"/>
                <a:gd name="T75" fmla="*/ 12 h 94"/>
                <a:gd name="T76" fmla="*/ 70 w 94"/>
                <a:gd name="T77" fmla="*/ 17 h 94"/>
                <a:gd name="T78" fmla="*/ 79 w 94"/>
                <a:gd name="T79" fmla="*/ 23 h 94"/>
                <a:gd name="T80" fmla="*/ 82 w 94"/>
                <a:gd name="T81" fmla="*/ 32 h 94"/>
                <a:gd name="T82" fmla="*/ 88 w 94"/>
                <a:gd name="T83" fmla="*/ 38 h 94"/>
                <a:gd name="T84" fmla="*/ 85 w 94"/>
                <a:gd name="T85" fmla="*/ 56 h 94"/>
                <a:gd name="T86" fmla="*/ 82 w 94"/>
                <a:gd name="T87" fmla="*/ 67 h 94"/>
                <a:gd name="T88" fmla="*/ 76 w 94"/>
                <a:gd name="T89" fmla="*/ 70 h 94"/>
                <a:gd name="T90" fmla="*/ 70 w 94"/>
                <a:gd name="T91" fmla="*/ 79 h 94"/>
                <a:gd name="T92" fmla="*/ 62 w 94"/>
                <a:gd name="T93" fmla="*/ 82 h 94"/>
                <a:gd name="T94" fmla="*/ 56 w 94"/>
                <a:gd name="T95" fmla="*/ 88 h 9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94" h="94">
                  <a:moveTo>
                    <a:pt x="47" y="94"/>
                  </a:moveTo>
                  <a:lnTo>
                    <a:pt x="62" y="94"/>
                  </a:lnTo>
                  <a:lnTo>
                    <a:pt x="62" y="91"/>
                  </a:lnTo>
                  <a:lnTo>
                    <a:pt x="67" y="91"/>
                  </a:lnTo>
                  <a:lnTo>
                    <a:pt x="67" y="88"/>
                  </a:lnTo>
                  <a:lnTo>
                    <a:pt x="73" y="88"/>
                  </a:lnTo>
                  <a:lnTo>
                    <a:pt x="73" y="85"/>
                  </a:lnTo>
                  <a:lnTo>
                    <a:pt x="76" y="85"/>
                  </a:lnTo>
                  <a:lnTo>
                    <a:pt x="76" y="82"/>
                  </a:lnTo>
                  <a:lnTo>
                    <a:pt x="82" y="82"/>
                  </a:lnTo>
                  <a:lnTo>
                    <a:pt x="82" y="76"/>
                  </a:lnTo>
                  <a:lnTo>
                    <a:pt x="85" y="76"/>
                  </a:lnTo>
                  <a:lnTo>
                    <a:pt x="85" y="73"/>
                  </a:lnTo>
                  <a:lnTo>
                    <a:pt x="88" y="73"/>
                  </a:lnTo>
                  <a:lnTo>
                    <a:pt x="88" y="67"/>
                  </a:lnTo>
                  <a:lnTo>
                    <a:pt x="91" y="67"/>
                  </a:lnTo>
                  <a:lnTo>
                    <a:pt x="91" y="61"/>
                  </a:lnTo>
                  <a:lnTo>
                    <a:pt x="94" y="61"/>
                  </a:lnTo>
                  <a:lnTo>
                    <a:pt x="94" y="32"/>
                  </a:lnTo>
                  <a:lnTo>
                    <a:pt x="91" y="32"/>
                  </a:lnTo>
                  <a:lnTo>
                    <a:pt x="91" y="26"/>
                  </a:lnTo>
                  <a:lnTo>
                    <a:pt x="88" y="26"/>
                  </a:lnTo>
                  <a:lnTo>
                    <a:pt x="88" y="20"/>
                  </a:lnTo>
                  <a:lnTo>
                    <a:pt x="85" y="20"/>
                  </a:lnTo>
                  <a:lnTo>
                    <a:pt x="85" y="17"/>
                  </a:lnTo>
                  <a:lnTo>
                    <a:pt x="82" y="17"/>
                  </a:lnTo>
                  <a:lnTo>
                    <a:pt x="76" y="12"/>
                  </a:lnTo>
                  <a:lnTo>
                    <a:pt x="76" y="9"/>
                  </a:lnTo>
                  <a:lnTo>
                    <a:pt x="73" y="9"/>
                  </a:lnTo>
                  <a:lnTo>
                    <a:pt x="73" y="6"/>
                  </a:lnTo>
                  <a:lnTo>
                    <a:pt x="67" y="6"/>
                  </a:lnTo>
                  <a:lnTo>
                    <a:pt x="67" y="3"/>
                  </a:lnTo>
                  <a:lnTo>
                    <a:pt x="62" y="3"/>
                  </a:lnTo>
                  <a:lnTo>
                    <a:pt x="62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26" y="3"/>
                  </a:lnTo>
                  <a:lnTo>
                    <a:pt x="26" y="6"/>
                  </a:lnTo>
                  <a:lnTo>
                    <a:pt x="21" y="6"/>
                  </a:lnTo>
                  <a:lnTo>
                    <a:pt x="21" y="9"/>
                  </a:lnTo>
                  <a:lnTo>
                    <a:pt x="18" y="9"/>
                  </a:lnTo>
                  <a:lnTo>
                    <a:pt x="18" y="12"/>
                  </a:lnTo>
                  <a:lnTo>
                    <a:pt x="15" y="12"/>
                  </a:lnTo>
                  <a:lnTo>
                    <a:pt x="15" y="14"/>
                  </a:lnTo>
                  <a:lnTo>
                    <a:pt x="12" y="14"/>
                  </a:lnTo>
                  <a:lnTo>
                    <a:pt x="12" y="17"/>
                  </a:lnTo>
                  <a:lnTo>
                    <a:pt x="9" y="17"/>
                  </a:lnTo>
                  <a:lnTo>
                    <a:pt x="9" y="20"/>
                  </a:lnTo>
                  <a:lnTo>
                    <a:pt x="6" y="20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3" y="32"/>
                  </a:lnTo>
                  <a:lnTo>
                    <a:pt x="0" y="32"/>
                  </a:lnTo>
                  <a:lnTo>
                    <a:pt x="0" y="61"/>
                  </a:lnTo>
                  <a:lnTo>
                    <a:pt x="3" y="61"/>
                  </a:lnTo>
                  <a:lnTo>
                    <a:pt x="3" y="67"/>
                  </a:lnTo>
                  <a:lnTo>
                    <a:pt x="6" y="67"/>
                  </a:lnTo>
                  <a:lnTo>
                    <a:pt x="6" y="73"/>
                  </a:lnTo>
                  <a:lnTo>
                    <a:pt x="9" y="73"/>
                  </a:lnTo>
                  <a:lnTo>
                    <a:pt x="9" y="76"/>
                  </a:lnTo>
                  <a:lnTo>
                    <a:pt x="12" y="76"/>
                  </a:lnTo>
                  <a:lnTo>
                    <a:pt x="18" y="82"/>
                  </a:lnTo>
                  <a:lnTo>
                    <a:pt x="18" y="85"/>
                  </a:lnTo>
                  <a:lnTo>
                    <a:pt x="21" y="85"/>
                  </a:lnTo>
                  <a:lnTo>
                    <a:pt x="21" y="88"/>
                  </a:lnTo>
                  <a:lnTo>
                    <a:pt x="26" y="88"/>
                  </a:lnTo>
                  <a:lnTo>
                    <a:pt x="26" y="91"/>
                  </a:lnTo>
                  <a:lnTo>
                    <a:pt x="32" y="91"/>
                  </a:lnTo>
                  <a:lnTo>
                    <a:pt x="32" y="94"/>
                  </a:lnTo>
                  <a:lnTo>
                    <a:pt x="47" y="94"/>
                  </a:lnTo>
                  <a:lnTo>
                    <a:pt x="47" y="88"/>
                  </a:lnTo>
                  <a:lnTo>
                    <a:pt x="38" y="88"/>
                  </a:lnTo>
                  <a:lnTo>
                    <a:pt x="38" y="85"/>
                  </a:lnTo>
                  <a:lnTo>
                    <a:pt x="32" y="85"/>
                  </a:lnTo>
                  <a:lnTo>
                    <a:pt x="32" y="82"/>
                  </a:lnTo>
                  <a:lnTo>
                    <a:pt x="26" y="82"/>
                  </a:lnTo>
                  <a:lnTo>
                    <a:pt x="26" y="79"/>
                  </a:lnTo>
                  <a:lnTo>
                    <a:pt x="23" y="79"/>
                  </a:lnTo>
                  <a:lnTo>
                    <a:pt x="23" y="76"/>
                  </a:lnTo>
                  <a:lnTo>
                    <a:pt x="18" y="76"/>
                  </a:lnTo>
                  <a:lnTo>
                    <a:pt x="18" y="70"/>
                  </a:lnTo>
                  <a:lnTo>
                    <a:pt x="15" y="70"/>
                  </a:lnTo>
                  <a:lnTo>
                    <a:pt x="15" y="67"/>
                  </a:lnTo>
                  <a:lnTo>
                    <a:pt x="12" y="67"/>
                  </a:lnTo>
                  <a:lnTo>
                    <a:pt x="12" y="61"/>
                  </a:lnTo>
                  <a:lnTo>
                    <a:pt x="9" y="61"/>
                  </a:lnTo>
                  <a:lnTo>
                    <a:pt x="9" y="56"/>
                  </a:lnTo>
                  <a:lnTo>
                    <a:pt x="6" y="56"/>
                  </a:lnTo>
                  <a:lnTo>
                    <a:pt x="6" y="47"/>
                  </a:lnTo>
                  <a:lnTo>
                    <a:pt x="6" y="38"/>
                  </a:lnTo>
                  <a:lnTo>
                    <a:pt x="9" y="38"/>
                  </a:lnTo>
                  <a:lnTo>
                    <a:pt x="9" y="32"/>
                  </a:lnTo>
                  <a:lnTo>
                    <a:pt x="12" y="32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5" y="23"/>
                  </a:lnTo>
                  <a:lnTo>
                    <a:pt x="18" y="23"/>
                  </a:lnTo>
                  <a:lnTo>
                    <a:pt x="18" y="20"/>
                  </a:lnTo>
                  <a:lnTo>
                    <a:pt x="21" y="20"/>
                  </a:lnTo>
                  <a:lnTo>
                    <a:pt x="21" y="17"/>
                  </a:lnTo>
                  <a:lnTo>
                    <a:pt x="23" y="17"/>
                  </a:lnTo>
                  <a:lnTo>
                    <a:pt x="23" y="14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32" y="12"/>
                  </a:lnTo>
                  <a:lnTo>
                    <a:pt x="32" y="9"/>
                  </a:lnTo>
                  <a:lnTo>
                    <a:pt x="38" y="9"/>
                  </a:lnTo>
                  <a:lnTo>
                    <a:pt x="38" y="6"/>
                  </a:lnTo>
                  <a:lnTo>
                    <a:pt x="47" y="6"/>
                  </a:lnTo>
                  <a:lnTo>
                    <a:pt x="56" y="6"/>
                  </a:lnTo>
                  <a:lnTo>
                    <a:pt x="56" y="9"/>
                  </a:lnTo>
                  <a:lnTo>
                    <a:pt x="62" y="9"/>
                  </a:lnTo>
                  <a:lnTo>
                    <a:pt x="62" y="12"/>
                  </a:lnTo>
                  <a:lnTo>
                    <a:pt x="67" y="12"/>
                  </a:lnTo>
                  <a:lnTo>
                    <a:pt x="67" y="14"/>
                  </a:lnTo>
                  <a:lnTo>
                    <a:pt x="70" y="14"/>
                  </a:lnTo>
                  <a:lnTo>
                    <a:pt x="70" y="17"/>
                  </a:lnTo>
                  <a:lnTo>
                    <a:pt x="76" y="17"/>
                  </a:lnTo>
                  <a:lnTo>
                    <a:pt x="76" y="23"/>
                  </a:lnTo>
                  <a:lnTo>
                    <a:pt x="79" y="23"/>
                  </a:lnTo>
                  <a:lnTo>
                    <a:pt x="79" y="26"/>
                  </a:lnTo>
                  <a:lnTo>
                    <a:pt x="82" y="26"/>
                  </a:lnTo>
                  <a:lnTo>
                    <a:pt x="82" y="32"/>
                  </a:lnTo>
                  <a:lnTo>
                    <a:pt x="85" y="32"/>
                  </a:lnTo>
                  <a:lnTo>
                    <a:pt x="85" y="38"/>
                  </a:lnTo>
                  <a:lnTo>
                    <a:pt x="88" y="38"/>
                  </a:lnTo>
                  <a:lnTo>
                    <a:pt x="88" y="47"/>
                  </a:lnTo>
                  <a:lnTo>
                    <a:pt x="88" y="56"/>
                  </a:lnTo>
                  <a:lnTo>
                    <a:pt x="85" y="56"/>
                  </a:lnTo>
                  <a:lnTo>
                    <a:pt x="85" y="61"/>
                  </a:lnTo>
                  <a:lnTo>
                    <a:pt x="82" y="61"/>
                  </a:lnTo>
                  <a:lnTo>
                    <a:pt x="82" y="67"/>
                  </a:lnTo>
                  <a:lnTo>
                    <a:pt x="79" y="67"/>
                  </a:lnTo>
                  <a:lnTo>
                    <a:pt x="79" y="70"/>
                  </a:lnTo>
                  <a:lnTo>
                    <a:pt x="76" y="70"/>
                  </a:lnTo>
                  <a:lnTo>
                    <a:pt x="76" y="76"/>
                  </a:lnTo>
                  <a:lnTo>
                    <a:pt x="70" y="76"/>
                  </a:lnTo>
                  <a:lnTo>
                    <a:pt x="70" y="79"/>
                  </a:lnTo>
                  <a:lnTo>
                    <a:pt x="67" y="79"/>
                  </a:lnTo>
                  <a:lnTo>
                    <a:pt x="67" y="82"/>
                  </a:lnTo>
                  <a:lnTo>
                    <a:pt x="62" y="82"/>
                  </a:lnTo>
                  <a:lnTo>
                    <a:pt x="62" y="85"/>
                  </a:lnTo>
                  <a:lnTo>
                    <a:pt x="56" y="85"/>
                  </a:lnTo>
                  <a:lnTo>
                    <a:pt x="56" y="88"/>
                  </a:lnTo>
                  <a:lnTo>
                    <a:pt x="47" y="88"/>
                  </a:lnTo>
                  <a:lnTo>
                    <a:pt x="47" y="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0476" name="Freeform 60"/>
            <p:cNvSpPr>
              <a:spLocks/>
            </p:cNvSpPr>
            <p:nvPr/>
          </p:nvSpPr>
          <p:spPr bwMode="auto">
            <a:xfrm>
              <a:off x="4634" y="2626"/>
              <a:ext cx="59" cy="59"/>
            </a:xfrm>
            <a:custGeom>
              <a:avLst/>
              <a:gdLst>
                <a:gd name="T0" fmla="*/ 30 w 59"/>
                <a:gd name="T1" fmla="*/ 59 h 59"/>
                <a:gd name="T2" fmla="*/ 42 w 59"/>
                <a:gd name="T3" fmla="*/ 56 h 59"/>
                <a:gd name="T4" fmla="*/ 50 w 59"/>
                <a:gd name="T5" fmla="*/ 50 h 59"/>
                <a:gd name="T6" fmla="*/ 56 w 59"/>
                <a:gd name="T7" fmla="*/ 41 h 59"/>
                <a:gd name="T8" fmla="*/ 59 w 59"/>
                <a:gd name="T9" fmla="*/ 30 h 59"/>
                <a:gd name="T10" fmla="*/ 56 w 59"/>
                <a:gd name="T11" fmla="*/ 18 h 59"/>
                <a:gd name="T12" fmla="*/ 50 w 59"/>
                <a:gd name="T13" fmla="*/ 9 h 59"/>
                <a:gd name="T14" fmla="*/ 42 w 59"/>
                <a:gd name="T15" fmla="*/ 3 h 59"/>
                <a:gd name="T16" fmla="*/ 30 w 59"/>
                <a:gd name="T17" fmla="*/ 0 h 59"/>
                <a:gd name="T18" fmla="*/ 18 w 59"/>
                <a:gd name="T19" fmla="*/ 3 h 59"/>
                <a:gd name="T20" fmla="*/ 9 w 59"/>
                <a:gd name="T21" fmla="*/ 9 h 59"/>
                <a:gd name="T22" fmla="*/ 3 w 59"/>
                <a:gd name="T23" fmla="*/ 18 h 59"/>
                <a:gd name="T24" fmla="*/ 0 w 59"/>
                <a:gd name="T25" fmla="*/ 30 h 59"/>
                <a:gd name="T26" fmla="*/ 3 w 59"/>
                <a:gd name="T27" fmla="*/ 41 h 59"/>
                <a:gd name="T28" fmla="*/ 9 w 59"/>
                <a:gd name="T29" fmla="*/ 50 h 59"/>
                <a:gd name="T30" fmla="*/ 18 w 59"/>
                <a:gd name="T31" fmla="*/ 56 h 59"/>
                <a:gd name="T32" fmla="*/ 30 w 59"/>
                <a:gd name="T33" fmla="*/ 59 h 5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9" h="59">
                  <a:moveTo>
                    <a:pt x="30" y="59"/>
                  </a:moveTo>
                  <a:lnTo>
                    <a:pt x="42" y="56"/>
                  </a:lnTo>
                  <a:lnTo>
                    <a:pt x="50" y="50"/>
                  </a:lnTo>
                  <a:lnTo>
                    <a:pt x="56" y="41"/>
                  </a:lnTo>
                  <a:lnTo>
                    <a:pt x="59" y="30"/>
                  </a:lnTo>
                  <a:lnTo>
                    <a:pt x="56" y="18"/>
                  </a:lnTo>
                  <a:lnTo>
                    <a:pt x="50" y="9"/>
                  </a:lnTo>
                  <a:lnTo>
                    <a:pt x="42" y="3"/>
                  </a:lnTo>
                  <a:lnTo>
                    <a:pt x="30" y="0"/>
                  </a:lnTo>
                  <a:lnTo>
                    <a:pt x="18" y="3"/>
                  </a:lnTo>
                  <a:lnTo>
                    <a:pt x="9" y="9"/>
                  </a:lnTo>
                  <a:lnTo>
                    <a:pt x="3" y="18"/>
                  </a:lnTo>
                  <a:lnTo>
                    <a:pt x="0" y="30"/>
                  </a:lnTo>
                  <a:lnTo>
                    <a:pt x="3" y="41"/>
                  </a:lnTo>
                  <a:lnTo>
                    <a:pt x="9" y="50"/>
                  </a:lnTo>
                  <a:lnTo>
                    <a:pt x="18" y="56"/>
                  </a:lnTo>
                  <a:lnTo>
                    <a:pt x="30" y="59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0477" name="Rectangle 61"/>
            <p:cNvSpPr>
              <a:spLocks noChangeArrowheads="1"/>
            </p:cNvSpPr>
            <p:nvPr/>
          </p:nvSpPr>
          <p:spPr bwMode="auto">
            <a:xfrm>
              <a:off x="4388" y="2491"/>
              <a:ext cx="155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Times New Roman" pitchFamily="18" charset="0"/>
                </a:rPr>
                <a:t>LT</a:t>
              </a:r>
              <a:endParaRPr lang="de-DE"/>
            </a:p>
          </p:txBody>
        </p:sp>
      </p:grpSp>
      <p:sp>
        <p:nvSpPr>
          <p:cNvPr id="60464" name="AutoShape 62"/>
          <p:cNvSpPr>
            <a:spLocks noChangeArrowheads="1"/>
          </p:cNvSpPr>
          <p:nvPr/>
        </p:nvSpPr>
        <p:spPr bwMode="auto">
          <a:xfrm>
            <a:off x="3935413" y="1665983"/>
            <a:ext cx="354013" cy="222250"/>
          </a:xfrm>
          <a:prstGeom prst="rightArrow">
            <a:avLst>
              <a:gd name="adj1" fmla="val 50000"/>
              <a:gd name="adj2" fmla="val 39821"/>
            </a:avLst>
          </a:prstGeom>
          <a:solidFill>
            <a:srgbClr val="DDDDDD"/>
          </a:solidFill>
          <a:ln w="9525">
            <a:solidFill>
              <a:srgbClr val="777777"/>
            </a:solidFill>
            <a:miter lim="800000"/>
            <a:headEnd type="none" w="sm" len="sm"/>
            <a:tailEnd type="none" w="sm" len="med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0465" name="Rectangle 63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60466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419376"/>
              </p:ext>
            </p:extLst>
          </p:nvPr>
        </p:nvGraphicFramePr>
        <p:xfrm>
          <a:off x="949325" y="2056509"/>
          <a:ext cx="522446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33" name="Equation" r:id="rId15" imgW="2717800" imgH="355600" progId="">
                  <p:embed/>
                </p:oleObj>
              </mc:Choice>
              <mc:Fallback>
                <p:oleObj name="Equation" r:id="rId15" imgW="2717800" imgH="355600" progId="">
                  <p:embed/>
                  <p:pic>
                    <p:nvPicPr>
                      <p:cNvPr id="60466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2056509"/>
                        <a:ext cx="5224462" cy="676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67" name="Rectangle 65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60469" name="Rectangle 67"/>
          <p:cNvSpPr>
            <a:spLocks noChangeArrowheads="1"/>
          </p:cNvSpPr>
          <p:nvPr/>
        </p:nvSpPr>
        <p:spPr bwMode="auto">
          <a:xfrm>
            <a:off x="1143001" y="3070326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36" name="Object 52">
            <a:extLst>
              <a:ext uri="{FF2B5EF4-FFF2-40B4-BE49-F238E27FC236}">
                <a16:creationId xmlns:a16="http://schemas.microsoft.com/office/drawing/2014/main" id="{73022742-9040-4EBC-8354-7D410A266A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4934864"/>
              </p:ext>
            </p:extLst>
          </p:nvPr>
        </p:nvGraphicFramePr>
        <p:xfrm>
          <a:off x="990600" y="2978846"/>
          <a:ext cx="2825750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34" name="Equation" r:id="rId17" imgW="1485255" imgH="406224" progId="">
                  <p:embed/>
                </p:oleObj>
              </mc:Choice>
              <mc:Fallback>
                <p:oleObj name="Equation" r:id="rId17" imgW="1485255" imgH="406224" progId="">
                  <p:embed/>
                  <p:pic>
                    <p:nvPicPr>
                      <p:cNvPr id="36" name="Object 52">
                        <a:extLst>
                          <a:ext uri="{FF2B5EF4-FFF2-40B4-BE49-F238E27FC236}">
                            <a16:creationId xmlns:a16="http://schemas.microsoft.com/office/drawing/2014/main" id="{73022742-9040-4EBC-8354-7D410A266A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978846"/>
                        <a:ext cx="2825750" cy="7794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0585F3A1-98AC-4635-80CF-4C6F81546ED9}"/>
              </a:ext>
            </a:extLst>
          </p:cNvPr>
          <p:cNvSpPr/>
          <p:nvPr/>
        </p:nvSpPr>
        <p:spPr>
          <a:xfrm>
            <a:off x="5335587" y="2306836"/>
            <a:ext cx="14287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800" b="0" dirty="0">
              <a:solidFill>
                <a:srgbClr val="4D4D4D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6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Mean Waiting Times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990A5F29-35A6-4121-8EBA-416202477A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Mean waiting time of </a:t>
                </a:r>
                <a:br>
                  <a:rPr lang="en-US" noProof="0" dirty="0"/>
                </a:br>
                <a:r>
                  <a:rPr lang="en-US" b="1" noProof="0" dirty="0">
                    <a:solidFill>
                      <a:schemeClr val="accent5"/>
                    </a:solidFill>
                  </a:rPr>
                  <a:t>all customers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noProof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noProof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noProof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Mean waiting time of </a:t>
                </a:r>
                <a:br>
                  <a:rPr lang="en-US" noProof="0" dirty="0"/>
                </a:br>
                <a:r>
                  <a:rPr lang="en-US" b="1" noProof="0" dirty="0">
                    <a:solidFill>
                      <a:schemeClr val="accent5"/>
                    </a:solidFill>
                  </a:rPr>
                  <a:t>waiting customers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b="1" i="1" noProof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noProof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noProof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noProof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b="1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Waiting time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noProof="0" dirty="0"/>
                  <a:t> is a mixture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noProof="0" dirty="0"/>
                  <a:t> with probability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en-US" noProof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noProof="0" dirty="0"/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990A5F29-35A6-4121-8EBA-416202477A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229" t="-477" b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163A7BF-433E-4D8E-BF2D-894CEDD3B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3B89EAB-33FD-4FD8-97C0-2C229670A3E7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p:sp>
        <p:nvSpPr>
          <p:cNvPr id="60459" name="Rectangle 43"/>
          <p:cNvSpPr>
            <a:spLocks noChangeArrowheads="1"/>
          </p:cNvSpPr>
          <p:nvPr/>
        </p:nvSpPr>
        <p:spPr bwMode="auto">
          <a:xfrm>
            <a:off x="1143001" y="3060801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60461" name="Rectangle 45"/>
          <p:cNvSpPr>
            <a:spLocks noChangeArrowheads="1"/>
          </p:cNvSpPr>
          <p:nvPr/>
        </p:nvSpPr>
        <p:spPr bwMode="auto">
          <a:xfrm>
            <a:off x="1143001" y="3089376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60465" name="Rectangle 63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60467" name="Rectangle 65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60468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279480"/>
              </p:ext>
            </p:extLst>
          </p:nvPr>
        </p:nvGraphicFramePr>
        <p:xfrm>
          <a:off x="685800" y="1640757"/>
          <a:ext cx="3675062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2" name="Equation" r:id="rId6" imgW="2159000" imgH="469900" progId="">
                  <p:embed/>
                </p:oleObj>
              </mc:Choice>
              <mc:Fallback>
                <p:oleObj name="Equation" r:id="rId6" imgW="2159000" imgH="469900" progId="">
                  <p:embed/>
                  <p:pic>
                    <p:nvPicPr>
                      <p:cNvPr id="60468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640757"/>
                        <a:ext cx="3675062" cy="7937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69" name="Rectangle 67"/>
          <p:cNvSpPr>
            <a:spLocks noChangeArrowheads="1"/>
          </p:cNvSpPr>
          <p:nvPr/>
        </p:nvSpPr>
        <p:spPr bwMode="auto">
          <a:xfrm>
            <a:off x="1143001" y="3070326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60470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203742"/>
              </p:ext>
            </p:extLst>
          </p:nvPr>
        </p:nvGraphicFramePr>
        <p:xfrm>
          <a:off x="685800" y="3496300"/>
          <a:ext cx="3109913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3" name="Equation" r:id="rId8" imgW="1828800" imgH="406400" progId="">
                  <p:embed/>
                </p:oleObj>
              </mc:Choice>
              <mc:Fallback>
                <p:oleObj name="Equation" r:id="rId8" imgW="1828800" imgH="406400" progId="">
                  <p:embed/>
                  <p:pic>
                    <p:nvPicPr>
                      <p:cNvPr id="6047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496300"/>
                        <a:ext cx="3109913" cy="69691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Grafik 39">
            <a:extLst>
              <a:ext uri="{FF2B5EF4-FFF2-40B4-BE49-F238E27FC236}">
                <a16:creationId xmlns:a16="http://schemas.microsoft.com/office/drawing/2014/main" id="{0FF44607-0052-4167-8D94-0AE32960EEC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76801" y="682772"/>
            <a:ext cx="7315200" cy="4117828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34583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Higher Moments of Waiting Time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97BA83-3983-4BB1-966D-2BC8B0281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 err="1">
                <a:solidFill>
                  <a:schemeClr val="accent5"/>
                </a:solidFill>
              </a:rPr>
              <a:t>Takács</a:t>
            </a:r>
            <a:r>
              <a:rPr lang="en-US" b="1" noProof="0" dirty="0">
                <a:solidFill>
                  <a:schemeClr val="accent5"/>
                </a:solidFill>
              </a:rPr>
              <a:t> recursion formula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Especially for the two first moments</a:t>
            </a:r>
          </a:p>
          <a:p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5060515-B45D-4EEB-9596-D9EA8314B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B89EAB-33FD-4FD8-97C0-2C229670A3E7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65539" name="Line 3"/>
          <p:cNvSpPr>
            <a:spLocks noChangeShapeType="1"/>
          </p:cNvSpPr>
          <p:nvPr/>
        </p:nvSpPr>
        <p:spPr bwMode="auto">
          <a:xfrm>
            <a:off x="2959100" y="2990850"/>
            <a:ext cx="1588" cy="4714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65579" name="Rectangle 43"/>
          <p:cNvSpPr>
            <a:spLocks noChangeArrowheads="1"/>
          </p:cNvSpPr>
          <p:nvPr/>
        </p:nvSpPr>
        <p:spPr bwMode="auto">
          <a:xfrm>
            <a:off x="1143001" y="2965551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65580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103698"/>
              </p:ext>
            </p:extLst>
          </p:nvPr>
        </p:nvGraphicFramePr>
        <p:xfrm>
          <a:off x="992187" y="1463791"/>
          <a:ext cx="3933825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8" name="Equation" r:id="rId5" imgW="2247900" imgH="622300" progId="">
                  <p:embed/>
                </p:oleObj>
              </mc:Choice>
              <mc:Fallback>
                <p:oleObj name="Equation" r:id="rId5" imgW="2247900" imgH="622300" progId="">
                  <p:embed/>
                  <p:pic>
                    <p:nvPicPr>
                      <p:cNvPr id="6558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187" y="1463791"/>
                        <a:ext cx="3933825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81" name="Rectangle 45"/>
          <p:cNvSpPr>
            <a:spLocks noChangeArrowheads="1"/>
          </p:cNvSpPr>
          <p:nvPr/>
        </p:nvSpPr>
        <p:spPr bwMode="auto">
          <a:xfrm>
            <a:off x="1143001" y="306556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65582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526705"/>
              </p:ext>
            </p:extLst>
          </p:nvPr>
        </p:nvGraphicFramePr>
        <p:xfrm>
          <a:off x="992187" y="3562350"/>
          <a:ext cx="1749425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9" name="Equation" r:id="rId7" imgW="1002865" imgH="418918" progId="">
                  <p:embed/>
                </p:oleObj>
              </mc:Choice>
              <mc:Fallback>
                <p:oleObj name="Equation" r:id="rId7" imgW="1002865" imgH="418918" progId="">
                  <p:embed/>
                  <p:pic>
                    <p:nvPicPr>
                      <p:cNvPr id="65582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187" y="3562350"/>
                        <a:ext cx="1749425" cy="733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83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13249"/>
              </p:ext>
            </p:extLst>
          </p:nvPr>
        </p:nvGraphicFramePr>
        <p:xfrm>
          <a:off x="992187" y="4438650"/>
          <a:ext cx="2849562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0" name="Equation" r:id="rId9" imgW="1625600" imgH="419100" progId="">
                  <p:embed/>
                </p:oleObj>
              </mc:Choice>
              <mc:Fallback>
                <p:oleObj name="Equation" r:id="rId9" imgW="1625600" imgH="419100" progId="">
                  <p:embed/>
                  <p:pic>
                    <p:nvPicPr>
                      <p:cNvPr id="65583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187" y="4438650"/>
                        <a:ext cx="2849562" cy="733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Probabilities at Arbitrary Time</a:t>
            </a:r>
          </a:p>
        </p:txBody>
      </p:sp>
    </p:spTree>
    <p:extLst>
      <p:ext uri="{BB962C8B-B14F-4D97-AF65-F5344CB8AC3E}">
        <p14:creationId xmlns:p14="http://schemas.microsoft.com/office/powerpoint/2010/main" val="4262696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ACB80-CEAA-4E9B-BD04-20A194547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Probabilities at Arbitrary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25B9C15-8C3E-4D4D-99C4-4DC887A795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Embedded Markov chain: </a:t>
                </a:r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state probabilities given in the </a:t>
                </a:r>
                <a:r>
                  <a:rPr lang="en-US" noProof="0" dirty="0" err="1"/>
                  <a:t>Pollaczek-Khintchine</a:t>
                </a:r>
                <a:r>
                  <a:rPr lang="en-US" noProof="0" dirty="0"/>
                  <a:t> formula hold at regeneration points of the Markov chain</a:t>
                </a:r>
              </a:p>
              <a:p>
                <a:pPr lvl="1"/>
                <a:r>
                  <a:rPr lang="en-US" noProof="0" dirty="0"/>
                  <a:t>Markov chain: embedded immediately after service ends</a:t>
                </a:r>
              </a:p>
              <a:p>
                <a:endParaRPr lang="en-US" noProof="0" dirty="0"/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Kleinrock’s (Burke’s) result</a:t>
                </a:r>
                <a:r>
                  <a:rPr lang="en-US" noProof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M/GI/1 system state can change at most by +1 or -1</a:t>
                </a:r>
              </a:p>
              <a:p>
                <a:pPr lvl="1"/>
                <a:endParaRPr lang="en-US" noProof="0" dirty="0"/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PASTA property</a:t>
                </a:r>
                <a:r>
                  <a:rPr lang="en-US" noProof="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arrival process is a Poisson process </a:t>
                </a:r>
              </a:p>
              <a:p>
                <a:pPr lvl="1"/>
                <a:endParaRPr lang="en-US" noProof="0" dirty="0"/>
              </a:p>
              <a:p>
                <a:r>
                  <a:rPr lang="en-US" noProof="0" dirty="0"/>
                  <a:t>In summary: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noProof="0" dirty="0"/>
              </a:p>
              <a:p>
                <a:pPr lvl="1"/>
                <a:r>
                  <a:rPr lang="en-US" b="0" noProof="0" dirty="0"/>
                  <a:t>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noProof="0" dirty="0"/>
                  <a:t> (utilization law)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noProof="0" dirty="0"/>
                  <a:t> (waiting probability)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25B9C15-8C3E-4D4D-99C4-4DC887A795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B83389-0F39-4EF6-ACC9-3BDD9AB50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29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3848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96F45E31-33FF-4E08-B20C-BA04DE132CF8}"/>
              </a:ext>
            </a:extLst>
          </p:cNvPr>
          <p:cNvSpPr/>
          <p:nvPr/>
        </p:nvSpPr>
        <p:spPr bwMode="auto">
          <a:xfrm>
            <a:off x="381000" y="2971800"/>
            <a:ext cx="5715000" cy="259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D7D88-7DB2-4D5B-931F-AC92ACCB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Chapter 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E244C1-9E59-43E4-A58A-D96A5DA75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6019800" cy="5441950"/>
          </a:xfrm>
        </p:spPr>
        <p:txBody>
          <a:bodyPr>
            <a:normAutofit/>
          </a:bodyPr>
          <a:lstStyle/>
          <a:p>
            <a:pPr marL="0" indent="0" defTabSz="268288">
              <a:buNone/>
            </a:pPr>
            <a:r>
              <a:rPr lang="en-US" sz="1800" b="1" noProof="0" dirty="0">
                <a:solidFill>
                  <a:schemeClr val="accent5"/>
                </a:solidFill>
              </a:rPr>
              <a:t>5 	Analysis of Non-Markovian Systems</a:t>
            </a:r>
          </a:p>
          <a:p>
            <a:pPr marL="0" indent="0" defTabSz="268288">
              <a:buNone/>
            </a:pPr>
            <a:r>
              <a:rPr lang="en-US" sz="1600" b="1" noProof="0" dirty="0">
                <a:solidFill>
                  <a:schemeClr val="accent5"/>
                </a:solidFill>
              </a:rPr>
              <a:t>	</a:t>
            </a:r>
            <a:r>
              <a:rPr lang="en-US" sz="1600" noProof="0" dirty="0"/>
              <a:t>5.1 Discrete-Time Markov Chain</a:t>
            </a:r>
          </a:p>
          <a:p>
            <a:pPr marL="0" indent="0" defTabSz="268288">
              <a:buNone/>
            </a:pPr>
            <a:r>
              <a:rPr lang="en-US" sz="1600" noProof="0" dirty="0"/>
              <a:t>	5.2 Method of Embedded Markov Chain</a:t>
            </a:r>
          </a:p>
          <a:p>
            <a:pPr marL="0" indent="0" defTabSz="268288">
              <a:buNone/>
            </a:pPr>
            <a:r>
              <a:rPr lang="en-US" sz="1600" noProof="0" dirty="0"/>
              <a:t>		5.2.1 Power Method for Numerical Derivation</a:t>
            </a:r>
          </a:p>
          <a:p>
            <a:pPr marL="0" indent="0" defTabSz="268288">
              <a:buNone/>
            </a:pPr>
            <a:r>
              <a:rPr lang="en-US" sz="1600" noProof="0" dirty="0"/>
              <a:t>		5.2.2 Notion of Embedding Times</a:t>
            </a:r>
          </a:p>
          <a:p>
            <a:pPr marL="0" indent="0" defTabSz="268288">
              <a:buNone/>
            </a:pPr>
            <a:r>
              <a:rPr lang="en-US" sz="1600" noProof="0" dirty="0"/>
              <a:t>		5.2.3 Kleinrock’s Result</a:t>
            </a:r>
          </a:p>
          <a:p>
            <a:pPr marL="0" indent="0" defTabSz="268288">
              <a:buNone/>
            </a:pPr>
            <a:endParaRPr lang="en-US" sz="1600" noProof="0" dirty="0"/>
          </a:p>
          <a:p>
            <a:pPr marL="0" indent="0" defTabSz="268288">
              <a:buNone/>
            </a:pPr>
            <a:r>
              <a:rPr lang="en-US" sz="1600" noProof="0" dirty="0"/>
              <a:t>	5.3 Delay System M/GI/1 </a:t>
            </a:r>
          </a:p>
          <a:p>
            <a:pPr marL="0" indent="0" defTabSz="268288">
              <a:buNone/>
            </a:pPr>
            <a:r>
              <a:rPr lang="en-US" sz="1600" noProof="0" dirty="0"/>
              <a:t>		5.3.1 Model Structure and Parameters</a:t>
            </a:r>
          </a:p>
          <a:p>
            <a:pPr marL="0" indent="0" defTabSz="268288">
              <a:buNone/>
            </a:pPr>
            <a:r>
              <a:rPr lang="en-US" sz="1600" noProof="0" dirty="0"/>
              <a:t>		5.3.2 Markov Chain and State Transition</a:t>
            </a:r>
          </a:p>
          <a:p>
            <a:pPr marL="0" indent="0" defTabSz="268288">
              <a:buNone/>
            </a:pPr>
            <a:r>
              <a:rPr lang="en-US" sz="1600" noProof="0" dirty="0"/>
              <a:t>		5.3.3 State Equation</a:t>
            </a:r>
          </a:p>
          <a:p>
            <a:pPr marL="0" indent="0" defTabSz="268288">
              <a:buNone/>
            </a:pPr>
            <a:r>
              <a:rPr lang="en-US" sz="1600" noProof="0" dirty="0"/>
              <a:t>		5.3.4 State Probabilities </a:t>
            </a:r>
          </a:p>
          <a:p>
            <a:pPr marL="0" indent="0" defTabSz="268288">
              <a:buNone/>
            </a:pPr>
            <a:r>
              <a:rPr lang="en-US" sz="1600" noProof="0" dirty="0"/>
              <a:t>		5.3.5 Delay Distribution</a:t>
            </a:r>
          </a:p>
          <a:p>
            <a:pPr marL="0" indent="0" defTabSz="268288">
              <a:buNone/>
            </a:pPr>
            <a:r>
              <a:rPr lang="en-US" sz="1600" noProof="0" dirty="0"/>
              <a:t>		5.3.6 Other System Characteristics </a:t>
            </a:r>
          </a:p>
          <a:p>
            <a:pPr marL="0" indent="0" defTabSz="268288">
              <a:buNone/>
            </a:pPr>
            <a:r>
              <a:rPr lang="en-US" sz="1600" noProof="0" dirty="0"/>
              <a:t>		5.3.7 State Probabilities at Arbitrary Time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C8EAEF-4811-4435-A845-96024A075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177FE94-D9F7-4637-AB61-979750C6F81A}"/>
              </a:ext>
            </a:extLst>
          </p:cNvPr>
          <p:cNvSpPr txBox="1">
            <a:spLocks/>
          </p:cNvSpPr>
          <p:nvPr/>
        </p:nvSpPr>
        <p:spPr>
          <a:xfrm>
            <a:off x="6248400" y="914400"/>
            <a:ext cx="57150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4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defTabSz="268288">
              <a:buNone/>
            </a:pPr>
            <a:endParaRPr lang="en-US" sz="1800" b="1" dirty="0">
              <a:solidFill>
                <a:schemeClr val="accent5"/>
              </a:solidFill>
            </a:endParaRPr>
          </a:p>
          <a:p>
            <a:pPr marL="0" indent="0" defTabSz="268288">
              <a:buNone/>
            </a:pPr>
            <a:r>
              <a:rPr lang="en-US" sz="1600" b="1" dirty="0">
                <a:solidFill>
                  <a:schemeClr val="accent5"/>
                </a:solidFill>
              </a:rPr>
              <a:t>	</a:t>
            </a:r>
            <a:r>
              <a:rPr lang="en-US" sz="1600" b="0" kern="0" dirty="0"/>
              <a:t>5.4 Delay System GI/M/1</a:t>
            </a:r>
          </a:p>
          <a:p>
            <a:pPr marL="0" indent="0" defTabSz="268288">
              <a:buNone/>
            </a:pPr>
            <a:r>
              <a:rPr lang="en-US" sz="1600" b="0" kern="0" dirty="0"/>
              <a:t>		5.4.1 Model Structure and Parameters</a:t>
            </a:r>
          </a:p>
          <a:p>
            <a:pPr marL="0" indent="0" defTabSz="268288">
              <a:buNone/>
            </a:pPr>
            <a:r>
              <a:rPr lang="en-US" sz="1600" b="0" kern="0" dirty="0"/>
              <a:t>		5.4.2 Markov Chain and State Transition</a:t>
            </a:r>
          </a:p>
          <a:p>
            <a:pPr marL="0" indent="0" defTabSz="268288">
              <a:buNone/>
            </a:pPr>
            <a:r>
              <a:rPr lang="en-US" sz="1600" b="0" kern="0" dirty="0"/>
              <a:t>		5.4.3 State Probabilities</a:t>
            </a:r>
          </a:p>
          <a:p>
            <a:pPr marL="0" indent="0" defTabSz="268288">
              <a:buNone/>
            </a:pPr>
            <a:r>
              <a:rPr lang="en-US" sz="1600" b="0" kern="0" dirty="0"/>
              <a:t>		5.4.4 State Analysis with Geometric Approach</a:t>
            </a:r>
          </a:p>
          <a:p>
            <a:pPr marL="0" indent="0" defTabSz="268288">
              <a:buNone/>
            </a:pPr>
            <a:r>
              <a:rPr lang="en-US" sz="1600" b="0" kern="0" dirty="0"/>
              <a:t>		5.4.5 Waiting Time Distribution</a:t>
            </a:r>
          </a:p>
          <a:p>
            <a:pPr marL="0" indent="0" defTabSz="268288">
              <a:buNone/>
            </a:pPr>
            <a:endParaRPr lang="en-US" sz="1600" b="0" kern="0" dirty="0"/>
          </a:p>
          <a:p>
            <a:pPr marL="0" indent="0" defTabSz="268288">
              <a:buNone/>
            </a:pPr>
            <a:r>
              <a:rPr lang="en-US" sz="1600" b="0" kern="0" dirty="0"/>
              <a:t>	5.5 Model with Batch Service and Threshold Control</a:t>
            </a:r>
          </a:p>
          <a:p>
            <a:pPr marL="0" indent="0" defTabSz="268288">
              <a:buNone/>
            </a:pPr>
            <a:r>
              <a:rPr lang="en-US" sz="1600" b="0" kern="0" dirty="0"/>
              <a:t>		5.5.1 Model Structure and Parameters</a:t>
            </a:r>
          </a:p>
          <a:p>
            <a:pPr marL="0" indent="0" defTabSz="268288">
              <a:buNone/>
            </a:pPr>
            <a:r>
              <a:rPr lang="en-US" sz="1600" b="0" kern="0" dirty="0"/>
              <a:t>		5.5.2 Markov Chain and State Transition</a:t>
            </a:r>
          </a:p>
          <a:p>
            <a:pPr marL="0" indent="0" defTabSz="268288">
              <a:buNone/>
            </a:pPr>
            <a:r>
              <a:rPr lang="en-US" sz="1600" b="0" kern="0" dirty="0"/>
              <a:t>		5.5.3 State Probabilities and System Characteristics</a:t>
            </a:r>
          </a:p>
          <a:p>
            <a:pPr marL="0" indent="0" defTabSz="268288">
              <a:buNone/>
            </a:pPr>
            <a:endParaRPr lang="en-US" sz="1600" b="0" kern="0" dirty="0"/>
          </a:p>
          <a:p>
            <a:pPr marL="0" indent="0" defTabSz="268288">
              <a:buNone/>
            </a:pPr>
            <a:r>
              <a:rPr lang="en-US" sz="1600" b="0" kern="0" dirty="0"/>
              <a:t>	5.6 Results for Continuous-Time GI/GI/1 Delay Systems</a:t>
            </a:r>
          </a:p>
          <a:p>
            <a:pPr marL="0" indent="0" defTabSz="268288">
              <a:buNone/>
            </a:pPr>
            <a:r>
              <a:rPr lang="en-US" sz="1600" b="0" kern="0" dirty="0"/>
              <a:t>		5.6.1 Characteristics of GI/GI/1 Delay Systems</a:t>
            </a:r>
          </a:p>
          <a:p>
            <a:pPr marL="0" indent="0" defTabSz="268288">
              <a:buNone/>
            </a:pPr>
            <a:r>
              <a:rPr lang="en-US" sz="1600" b="0" kern="0" dirty="0"/>
              <a:t>		5.6.2 Lindley Integral Eq. GI/GI/1 Systems</a:t>
            </a:r>
          </a:p>
          <a:p>
            <a:pPr marL="0" indent="0" defTabSz="268288">
              <a:buNone/>
            </a:pPr>
            <a:r>
              <a:rPr lang="en-US" sz="1600" b="0" kern="0" dirty="0"/>
              <a:t>		5.6.3 Kingman’s Approximation of Mean Waiting Times</a:t>
            </a:r>
          </a:p>
        </p:txBody>
      </p:sp>
    </p:spTree>
    <p:extLst>
      <p:ext uri="{BB962C8B-B14F-4D97-AF65-F5344CB8AC3E}">
        <p14:creationId xmlns:p14="http://schemas.microsoft.com/office/powerpoint/2010/main" val="1550842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 Structure and Parameters</a:t>
            </a:r>
          </a:p>
        </p:txBody>
      </p:sp>
    </p:spTree>
    <p:extLst>
      <p:ext uri="{BB962C8B-B14F-4D97-AF65-F5344CB8AC3E}">
        <p14:creationId xmlns:p14="http://schemas.microsoft.com/office/powerpoint/2010/main" val="182436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D63DBE0-458D-4150-B571-3F2DDE859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Delay System M/GI/1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A8A775A1-E410-478D-AC2B-6E29C8FFA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2819400"/>
                <a:ext cx="11582400" cy="3502025"/>
              </a:xfrm>
            </p:spPr>
            <p:txBody>
              <a:bodyPr>
                <a:normAutofit/>
              </a:bodyPr>
              <a:lstStyle/>
              <a:p>
                <a:r>
                  <a:rPr lang="en-US" noProof="0" dirty="0"/>
                  <a:t>Interarrival time A with arrival rate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noProof="0" dirty="0"/>
              </a:p>
              <a:p>
                <a:r>
                  <a:rPr lang="en-US" noProof="0" dirty="0"/>
                  <a:t>Service time B with service rate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noProof="0" dirty="0"/>
                  <a:t> is generally distributed</a:t>
                </a:r>
              </a:p>
              <a:p>
                <a:r>
                  <a:rPr lang="en-US" noProof="0" dirty="0"/>
                  <a:t>Offered traffic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noProof="0" dirty="0"/>
                  <a:t> identical to server utilization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noProof="0" dirty="0"/>
                  <a:t> :  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noProof="0" dirty="0"/>
                  <a:t>  in pseudo-unit Erlang [</a:t>
                </a:r>
                <a:r>
                  <a:rPr lang="en-US" noProof="0" dirty="0" err="1"/>
                  <a:t>Erl</a:t>
                </a:r>
                <a:r>
                  <a:rPr lang="en-US" noProof="0" dirty="0"/>
                  <a:t>]</a:t>
                </a:r>
              </a:p>
              <a:p>
                <a:endParaRPr lang="en-US" noProof="0" dirty="0"/>
              </a:p>
              <a:p>
                <a:r>
                  <a:rPr lang="en-US" noProof="0" dirty="0"/>
                  <a:t>Pure delay system: number of waiting places is assumed to be unlimited</a:t>
                </a:r>
              </a:p>
              <a:p>
                <a:r>
                  <a:rPr lang="en-US" noProof="0" dirty="0"/>
                  <a:t>FIFO queue: first-in first-out queuing discipline</a:t>
                </a:r>
              </a:p>
              <a:p>
                <a:endParaRPr lang="en-US" noProof="0" dirty="0"/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Stability condition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A8A775A1-E410-478D-AC2B-6E29C8FFA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819400"/>
                <a:ext cx="11582400" cy="3502025"/>
              </a:xfrm>
              <a:blipFill>
                <a:blip r:embed="rId3"/>
                <a:stretch>
                  <a:fillRect l="-211" t="-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9F1753-791A-4FD1-9116-37A3FF86B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5" name="Objekt 14">
            <a:extLst>
              <a:ext uri="{FF2B5EF4-FFF2-40B4-BE49-F238E27FC236}">
                <a16:creationId xmlns:a16="http://schemas.microsoft.com/office/drawing/2014/main" id="{485C00B2-D7DA-408A-B60B-925E4CB071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413138"/>
              </p:ext>
            </p:extLst>
          </p:nvPr>
        </p:nvGraphicFramePr>
        <p:xfrm>
          <a:off x="7339940" y="2743280"/>
          <a:ext cx="4323980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5" name="Equation" r:id="rId4" imgW="2374560" imgH="355320" progId="Equation.DSMT4">
                  <p:embed/>
                </p:oleObj>
              </mc:Choice>
              <mc:Fallback>
                <p:oleObj name="Equation" r:id="rId4" imgW="2374560" imgH="355320" progId="Equation.DSMT4">
                  <p:embed/>
                  <p:pic>
                    <p:nvPicPr>
                      <p:cNvPr id="15" name="Objekt 14">
                        <a:extLst>
                          <a:ext uri="{FF2B5EF4-FFF2-40B4-BE49-F238E27FC236}">
                            <a16:creationId xmlns:a16="http://schemas.microsoft.com/office/drawing/2014/main" id="{485C00B2-D7DA-408A-B60B-925E4CB071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39940" y="2743280"/>
                        <a:ext cx="4323980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7E5827A3-15C6-4A4C-BE9D-DEA6E60B5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0069" y="609600"/>
            <a:ext cx="6811861" cy="196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79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20E141-7C21-43C6-87D4-DF36F02A7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Process of M/GI/1 (FIFO)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06E298-1FCC-4D1D-9B9F-8BBA6E065D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6</a:t>
            </a:fld>
            <a:endParaRPr lang="en-US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C396E2-0AE2-414F-B889-DD1A91D06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060" y="1025554"/>
            <a:ext cx="8321879" cy="4806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CE9E1DF-4945-4207-9CD5-9033FC81592D}"/>
                  </a:ext>
                </a:extLst>
              </p:cNvPr>
              <p:cNvSpPr txBox="1"/>
              <p:nvPr/>
            </p:nvSpPr>
            <p:spPr>
              <a:xfrm>
                <a:off x="2286000" y="5991287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2000" b="0" dirty="0">
                    <a:solidFill>
                      <a:srgbClr val="4D4D4D"/>
                    </a:solidFill>
                    <a:latin typeface="+mn-lt"/>
                  </a:rPr>
                  <a:t>Markov </a:t>
                </a:r>
                <a:r>
                  <a:rPr lang="de-DE" sz="2000" b="0" dirty="0" err="1">
                    <a:solidFill>
                      <a:srgbClr val="4D4D4D"/>
                    </a:solidFill>
                    <a:latin typeface="+mn-lt"/>
                  </a:rPr>
                  <a:t>chain</a:t>
                </a:r>
                <a:r>
                  <a:rPr lang="de-DE" sz="2000" b="0" dirty="0">
                    <a:solidFill>
                      <a:srgbClr val="4D4D4D"/>
                    </a:solidFill>
                    <a:latin typeface="+mn-lt"/>
                  </a:rPr>
                  <a:t>: </a:t>
                </a:r>
                <a14:m>
                  <m:oMath xmlns:m="http://schemas.openxmlformats.org/officeDocument/2006/math"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de-DE" sz="2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de-DE" sz="2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de-DE" sz="2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de-DE" sz="2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, …}</m:t>
                    </m:r>
                  </m:oMath>
                </a14:m>
                <a:endParaRPr lang="de-DE" sz="2000" b="0" dirty="0">
                  <a:solidFill>
                    <a:srgbClr val="4D4D4D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CE9E1DF-4945-4207-9CD5-9033FC815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991287"/>
                <a:ext cx="6096000" cy="400110"/>
              </a:xfrm>
              <a:prstGeom prst="rect">
                <a:avLst/>
              </a:prstGeom>
              <a:blipFill>
                <a:blip r:embed="rId3"/>
                <a:stretch>
                  <a:fillRect l="-1000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31199-77C8-4A4F-A1CF-986E516D3F69}"/>
                  </a:ext>
                </a:extLst>
              </p:cNvPr>
              <p:cNvSpPr txBox="1"/>
              <p:nvPr/>
            </p:nvSpPr>
            <p:spPr>
              <a:xfrm>
                <a:off x="914400" y="907601"/>
                <a:ext cx="6096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2000" b="0" dirty="0" err="1">
                    <a:solidFill>
                      <a:srgbClr val="4D4D4D"/>
                    </a:solidFill>
                    <a:latin typeface="+mn-lt"/>
                  </a:rPr>
                  <a:t>number</a:t>
                </a:r>
                <a:r>
                  <a:rPr lang="de-DE" sz="2000" b="0" dirty="0">
                    <a:solidFill>
                      <a:srgbClr val="4D4D4D"/>
                    </a:solidFill>
                    <a:latin typeface="+mn-lt"/>
                  </a:rPr>
                  <a:t> </a:t>
                </a:r>
                <a:r>
                  <a:rPr lang="de-DE" sz="2000" b="0" dirty="0" err="1">
                    <a:solidFill>
                      <a:srgbClr val="4D4D4D"/>
                    </a:solidFill>
                    <a:latin typeface="+mn-lt"/>
                  </a:rPr>
                  <a:t>of</a:t>
                </a:r>
                <a:r>
                  <a:rPr lang="de-DE" sz="2000" b="0" dirty="0">
                    <a:solidFill>
                      <a:srgbClr val="4D4D4D"/>
                    </a:solidFill>
                    <a:latin typeface="+mn-lt"/>
                  </a:rPr>
                  <a:t> </a:t>
                </a:r>
                <a:r>
                  <a:rPr lang="de-DE" sz="2000" b="0" dirty="0" err="1">
                    <a:solidFill>
                      <a:srgbClr val="4D4D4D"/>
                    </a:solidFill>
                    <a:latin typeface="+mn-lt"/>
                  </a:rPr>
                  <a:t>customers</a:t>
                </a:r>
                <a:r>
                  <a:rPr lang="de-DE" sz="2000" b="0" dirty="0">
                    <a:solidFill>
                      <a:srgbClr val="4D4D4D"/>
                    </a:solidFill>
                    <a:latin typeface="+mn-lt"/>
                  </a:rPr>
                  <a:t> </a:t>
                </a:r>
                <a:br>
                  <a:rPr lang="de-DE" sz="2000" b="0" dirty="0">
                    <a:solidFill>
                      <a:srgbClr val="4D4D4D"/>
                    </a:solidFill>
                    <a:latin typeface="+mn-lt"/>
                  </a:rPr>
                </a:br>
                <a:r>
                  <a:rPr lang="de-DE" sz="2000" b="0" dirty="0">
                    <a:solidFill>
                      <a:srgbClr val="4D4D4D"/>
                    </a:solidFill>
                    <a:latin typeface="+mn-lt"/>
                  </a:rPr>
                  <a:t>at time </a:t>
                </a:r>
                <a14:m>
                  <m:oMath xmlns:m="http://schemas.openxmlformats.org/officeDocument/2006/math"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sz="2000" b="0" dirty="0">
                    <a:solidFill>
                      <a:srgbClr val="4D4D4D"/>
                    </a:solidFill>
                    <a:latin typeface="+mn-lt"/>
                  </a:rPr>
                  <a:t>: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31199-77C8-4A4F-A1CF-986E516D3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907601"/>
                <a:ext cx="6096000" cy="707886"/>
              </a:xfrm>
              <a:prstGeom prst="rect">
                <a:avLst/>
              </a:prstGeom>
              <a:blipFill>
                <a:blip r:embed="rId4"/>
                <a:stretch>
                  <a:fillRect l="-1000" t="-431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081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Markov Chain and State Transition</a:t>
            </a:r>
          </a:p>
        </p:txBody>
      </p:sp>
    </p:spTree>
    <p:extLst>
      <p:ext uri="{BB962C8B-B14F-4D97-AF65-F5344CB8AC3E}">
        <p14:creationId xmlns:p14="http://schemas.microsoft.com/office/powerpoint/2010/main" val="497972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M/GI/1: Embedded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9">
                <a:extLst>
                  <a:ext uri="{FF2B5EF4-FFF2-40B4-BE49-F238E27FC236}">
                    <a16:creationId xmlns:a16="http://schemas.microsoft.com/office/drawing/2014/main" id="{BF1A584B-B452-43C4-B648-80D8E5065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Service process is the only non-Markovian model component (not memoryless)</a:t>
                </a:r>
              </a:p>
              <a:p>
                <a:r>
                  <a:rPr lang="en-US" noProof="0" dirty="0"/>
                  <a:t>State process becomes memoryless at instances of service ends</a:t>
                </a:r>
              </a:p>
              <a:p>
                <a:pPr lvl="1"/>
                <a:r>
                  <a:rPr lang="en-US" noProof="0" dirty="0"/>
                  <a:t>regeneration points: immediately before or immediately after</a:t>
                </a:r>
              </a:p>
              <a:p>
                <a:pPr lvl="1"/>
                <a:r>
                  <a:rPr lang="en-US" noProof="0" dirty="0"/>
                  <a:t>easier for the analysis of M/GI/1: </a:t>
                </a:r>
                <a:r>
                  <a:rPr lang="en-US" b="1" noProof="0" dirty="0">
                    <a:solidFill>
                      <a:schemeClr val="accent5"/>
                    </a:solidFill>
                  </a:rPr>
                  <a:t>immediately after service ends </a:t>
                </a:r>
              </a:p>
              <a:p>
                <a:pPr lvl="1"/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System state at embedding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noProof="0" dirty="0"/>
                  <a:t>: 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noProof="0" dirty="0"/>
              </a:p>
              <a:p>
                <a:r>
                  <a:rPr lang="en-US" noProof="0" dirty="0"/>
                  <a:t>State probability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noProof="0" dirty="0"/>
                  <a:t>: 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i="1" baseline="-25000" noProof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State transition probability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10" name="Inhaltsplatzhalter 9">
                <a:extLst>
                  <a:ext uri="{FF2B5EF4-FFF2-40B4-BE49-F238E27FC236}">
                    <a16:creationId xmlns:a16="http://schemas.microsoft.com/office/drawing/2014/main" id="{BF1A584B-B452-43C4-B648-80D8E5065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0DBCD8E1-9E21-4B57-A8FC-625B42841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 flipV="1">
            <a:off x="8062914" y="873126"/>
            <a:ext cx="1587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16404" name="Group 20"/>
          <p:cNvGrpSpPr>
            <a:grpSpLocks/>
          </p:cNvGrpSpPr>
          <p:nvPr/>
        </p:nvGrpSpPr>
        <p:grpSpPr bwMode="auto">
          <a:xfrm>
            <a:off x="4646948" y="4301576"/>
            <a:ext cx="3346450" cy="2331660"/>
            <a:chOff x="2156" y="1686"/>
            <a:chExt cx="1843" cy="1667"/>
          </a:xfrm>
        </p:grpSpPr>
        <p:sp>
          <p:nvSpPr>
            <p:cNvPr id="16407" name="Line 21"/>
            <p:cNvSpPr>
              <a:spLocks noChangeShapeType="1"/>
            </p:cNvSpPr>
            <p:nvPr/>
          </p:nvSpPr>
          <p:spPr bwMode="auto">
            <a:xfrm>
              <a:off x="2270" y="1788"/>
              <a:ext cx="1" cy="150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08" name="Line 22"/>
            <p:cNvSpPr>
              <a:spLocks noChangeShapeType="1"/>
            </p:cNvSpPr>
            <p:nvPr/>
          </p:nvSpPr>
          <p:spPr bwMode="auto">
            <a:xfrm>
              <a:off x="2270" y="1992"/>
              <a:ext cx="161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09" name="Line 23"/>
            <p:cNvSpPr>
              <a:spLocks noChangeShapeType="1"/>
            </p:cNvSpPr>
            <p:nvPr/>
          </p:nvSpPr>
          <p:spPr bwMode="auto">
            <a:xfrm flipV="1">
              <a:off x="2431" y="1842"/>
              <a:ext cx="1" cy="150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10" name="Line 24"/>
            <p:cNvSpPr>
              <a:spLocks noChangeShapeType="1"/>
            </p:cNvSpPr>
            <p:nvPr/>
          </p:nvSpPr>
          <p:spPr bwMode="auto">
            <a:xfrm>
              <a:off x="3476" y="1692"/>
              <a:ext cx="80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11" name="Line 25"/>
            <p:cNvSpPr>
              <a:spLocks noChangeShapeType="1"/>
            </p:cNvSpPr>
            <p:nvPr/>
          </p:nvSpPr>
          <p:spPr bwMode="auto">
            <a:xfrm>
              <a:off x="3556" y="1842"/>
              <a:ext cx="80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12" name="Line 26"/>
            <p:cNvSpPr>
              <a:spLocks noChangeShapeType="1"/>
            </p:cNvSpPr>
            <p:nvPr/>
          </p:nvSpPr>
          <p:spPr bwMode="auto">
            <a:xfrm>
              <a:off x="3636" y="1842"/>
              <a:ext cx="1" cy="150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13" name="Line 27"/>
            <p:cNvSpPr>
              <a:spLocks noChangeShapeType="1"/>
            </p:cNvSpPr>
            <p:nvPr/>
          </p:nvSpPr>
          <p:spPr bwMode="auto">
            <a:xfrm>
              <a:off x="3636" y="1992"/>
              <a:ext cx="82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14" name="Line 28"/>
            <p:cNvSpPr>
              <a:spLocks noChangeShapeType="1"/>
            </p:cNvSpPr>
            <p:nvPr/>
          </p:nvSpPr>
          <p:spPr bwMode="auto">
            <a:xfrm>
              <a:off x="3718" y="2139"/>
              <a:ext cx="280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15" name="Line 29"/>
            <p:cNvSpPr>
              <a:spLocks noChangeShapeType="1"/>
            </p:cNvSpPr>
            <p:nvPr/>
          </p:nvSpPr>
          <p:spPr bwMode="auto">
            <a:xfrm flipV="1">
              <a:off x="3998" y="1938"/>
              <a:ext cx="1" cy="147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16" name="AutoShape 30"/>
            <p:cNvSpPr>
              <a:spLocks noChangeAspect="1" noChangeArrowheads="1" noTextEdit="1"/>
            </p:cNvSpPr>
            <p:nvPr/>
          </p:nvSpPr>
          <p:spPr bwMode="auto">
            <a:xfrm>
              <a:off x="2156" y="1686"/>
              <a:ext cx="1787" cy="1624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417" name="Rectangle 31"/>
            <p:cNvSpPr>
              <a:spLocks noChangeArrowheads="1"/>
            </p:cNvSpPr>
            <p:nvPr/>
          </p:nvSpPr>
          <p:spPr bwMode="auto">
            <a:xfrm>
              <a:off x="2220" y="3077"/>
              <a:ext cx="4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100" b="0" dirty="0">
                  <a:solidFill>
                    <a:srgbClr val="000000"/>
                  </a:solidFill>
                  <a:latin typeface="Book Antiqua" pitchFamily="18" charset="0"/>
                </a:rPr>
                <a:t>t</a:t>
              </a:r>
              <a:endParaRPr lang="en-US" dirty="0"/>
            </a:p>
          </p:txBody>
        </p:sp>
        <p:sp>
          <p:nvSpPr>
            <p:cNvPr id="16418" name="Rectangle 32"/>
            <p:cNvSpPr>
              <a:spLocks noChangeArrowheads="1"/>
            </p:cNvSpPr>
            <p:nvPr/>
          </p:nvSpPr>
          <p:spPr bwMode="auto">
            <a:xfrm>
              <a:off x="2306" y="3144"/>
              <a:ext cx="78" cy="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 b="0" dirty="0">
                  <a:solidFill>
                    <a:srgbClr val="000000"/>
                  </a:solidFill>
                  <a:latin typeface="Book Antiqua" pitchFamily="18" charset="0"/>
                </a:rPr>
                <a:t>n</a:t>
              </a:r>
              <a:endParaRPr lang="en-US" dirty="0"/>
            </a:p>
          </p:txBody>
        </p:sp>
        <p:sp>
          <p:nvSpPr>
            <p:cNvPr id="16419" name="Rectangle 33"/>
            <p:cNvSpPr>
              <a:spLocks noChangeArrowheads="1"/>
            </p:cNvSpPr>
            <p:nvPr/>
          </p:nvSpPr>
          <p:spPr bwMode="auto">
            <a:xfrm>
              <a:off x="3596" y="3077"/>
              <a:ext cx="4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100" b="0" dirty="0">
                  <a:solidFill>
                    <a:srgbClr val="000000"/>
                  </a:solidFill>
                  <a:latin typeface="Book Antiqua" pitchFamily="18" charset="0"/>
                </a:rPr>
                <a:t>t</a:t>
              </a:r>
              <a:endParaRPr lang="en-US" dirty="0"/>
            </a:p>
          </p:txBody>
        </p:sp>
        <p:sp>
          <p:nvSpPr>
            <p:cNvPr id="16420" name="Rectangle 34"/>
            <p:cNvSpPr>
              <a:spLocks noChangeArrowheads="1"/>
            </p:cNvSpPr>
            <p:nvPr/>
          </p:nvSpPr>
          <p:spPr bwMode="auto">
            <a:xfrm>
              <a:off x="3684" y="3144"/>
              <a:ext cx="226" cy="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 b="0" dirty="0">
                  <a:solidFill>
                    <a:srgbClr val="000000"/>
                  </a:solidFill>
                  <a:latin typeface="Book Antiqua" pitchFamily="18" charset="0"/>
                </a:rPr>
                <a:t>n+1</a:t>
              </a:r>
              <a:endParaRPr lang="en-US" dirty="0"/>
            </a:p>
          </p:txBody>
        </p:sp>
        <p:sp>
          <p:nvSpPr>
            <p:cNvPr id="16421" name="Freeform 35"/>
            <p:cNvSpPr>
              <a:spLocks/>
            </p:cNvSpPr>
            <p:nvPr/>
          </p:nvSpPr>
          <p:spPr bwMode="auto">
            <a:xfrm>
              <a:off x="2303" y="1754"/>
              <a:ext cx="5" cy="1189"/>
            </a:xfrm>
            <a:custGeom>
              <a:avLst/>
              <a:gdLst>
                <a:gd name="T0" fmla="*/ 5 w 5"/>
                <a:gd name="T1" fmla="*/ 2 h 1189"/>
                <a:gd name="T2" fmla="*/ 5 w 5"/>
                <a:gd name="T3" fmla="*/ 0 h 1189"/>
                <a:gd name="T4" fmla="*/ 0 w 5"/>
                <a:gd name="T5" fmla="*/ 0 h 1189"/>
                <a:gd name="T6" fmla="*/ 0 w 5"/>
                <a:gd name="T7" fmla="*/ 1189 h 1189"/>
                <a:gd name="T8" fmla="*/ 5 w 5"/>
                <a:gd name="T9" fmla="*/ 1189 h 1189"/>
                <a:gd name="T10" fmla="*/ 5 w 5"/>
                <a:gd name="T11" fmla="*/ 1186 h 1189"/>
                <a:gd name="T12" fmla="*/ 5 w 5"/>
                <a:gd name="T13" fmla="*/ 2 h 11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1189">
                  <a:moveTo>
                    <a:pt x="5" y="2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1189"/>
                  </a:lnTo>
                  <a:lnTo>
                    <a:pt x="5" y="1189"/>
                  </a:lnTo>
                  <a:lnTo>
                    <a:pt x="5" y="1186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 w="952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22" name="Freeform 36"/>
            <p:cNvSpPr>
              <a:spLocks/>
            </p:cNvSpPr>
            <p:nvPr/>
          </p:nvSpPr>
          <p:spPr bwMode="auto">
            <a:xfrm>
              <a:off x="2265" y="2938"/>
              <a:ext cx="86" cy="5"/>
            </a:xfrm>
            <a:custGeom>
              <a:avLst/>
              <a:gdLst>
                <a:gd name="T0" fmla="*/ 3 w 86"/>
                <a:gd name="T1" fmla="*/ 0 h 5"/>
                <a:gd name="T2" fmla="*/ 0 w 86"/>
                <a:gd name="T3" fmla="*/ 0 h 5"/>
                <a:gd name="T4" fmla="*/ 0 w 86"/>
                <a:gd name="T5" fmla="*/ 5 h 5"/>
                <a:gd name="T6" fmla="*/ 86 w 86"/>
                <a:gd name="T7" fmla="*/ 5 h 5"/>
                <a:gd name="T8" fmla="*/ 86 w 86"/>
                <a:gd name="T9" fmla="*/ 0 h 5"/>
                <a:gd name="T10" fmla="*/ 83 w 86"/>
                <a:gd name="T11" fmla="*/ 0 h 5"/>
                <a:gd name="T12" fmla="*/ 3 w 86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6" h="5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86" y="5"/>
                  </a:lnTo>
                  <a:lnTo>
                    <a:pt x="86" y="0"/>
                  </a:lnTo>
                  <a:lnTo>
                    <a:pt x="8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23" name="Freeform 37"/>
            <p:cNvSpPr>
              <a:spLocks/>
            </p:cNvSpPr>
            <p:nvPr/>
          </p:nvSpPr>
          <p:spPr bwMode="auto">
            <a:xfrm>
              <a:off x="2265" y="2770"/>
              <a:ext cx="86" cy="5"/>
            </a:xfrm>
            <a:custGeom>
              <a:avLst/>
              <a:gdLst>
                <a:gd name="T0" fmla="*/ 3 w 86"/>
                <a:gd name="T1" fmla="*/ 0 h 5"/>
                <a:gd name="T2" fmla="*/ 0 w 86"/>
                <a:gd name="T3" fmla="*/ 0 h 5"/>
                <a:gd name="T4" fmla="*/ 0 w 86"/>
                <a:gd name="T5" fmla="*/ 5 h 5"/>
                <a:gd name="T6" fmla="*/ 86 w 86"/>
                <a:gd name="T7" fmla="*/ 5 h 5"/>
                <a:gd name="T8" fmla="*/ 86 w 86"/>
                <a:gd name="T9" fmla="*/ 0 h 5"/>
                <a:gd name="T10" fmla="*/ 83 w 86"/>
                <a:gd name="T11" fmla="*/ 0 h 5"/>
                <a:gd name="T12" fmla="*/ 3 w 86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6" h="5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86" y="5"/>
                  </a:lnTo>
                  <a:lnTo>
                    <a:pt x="86" y="0"/>
                  </a:lnTo>
                  <a:lnTo>
                    <a:pt x="8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24" name="Freeform 38"/>
            <p:cNvSpPr>
              <a:spLocks/>
            </p:cNvSpPr>
            <p:nvPr/>
          </p:nvSpPr>
          <p:spPr bwMode="auto">
            <a:xfrm>
              <a:off x="2265" y="2600"/>
              <a:ext cx="86" cy="5"/>
            </a:xfrm>
            <a:custGeom>
              <a:avLst/>
              <a:gdLst>
                <a:gd name="T0" fmla="*/ 3 w 86"/>
                <a:gd name="T1" fmla="*/ 0 h 5"/>
                <a:gd name="T2" fmla="*/ 0 w 86"/>
                <a:gd name="T3" fmla="*/ 0 h 5"/>
                <a:gd name="T4" fmla="*/ 0 w 86"/>
                <a:gd name="T5" fmla="*/ 5 h 5"/>
                <a:gd name="T6" fmla="*/ 86 w 86"/>
                <a:gd name="T7" fmla="*/ 5 h 5"/>
                <a:gd name="T8" fmla="*/ 86 w 86"/>
                <a:gd name="T9" fmla="*/ 0 h 5"/>
                <a:gd name="T10" fmla="*/ 83 w 86"/>
                <a:gd name="T11" fmla="*/ 0 h 5"/>
                <a:gd name="T12" fmla="*/ 3 w 86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6" h="5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86" y="5"/>
                  </a:lnTo>
                  <a:lnTo>
                    <a:pt x="86" y="0"/>
                  </a:lnTo>
                  <a:lnTo>
                    <a:pt x="8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25" name="Freeform 39"/>
            <p:cNvSpPr>
              <a:spLocks/>
            </p:cNvSpPr>
            <p:nvPr/>
          </p:nvSpPr>
          <p:spPr bwMode="auto">
            <a:xfrm>
              <a:off x="2265" y="2347"/>
              <a:ext cx="86" cy="5"/>
            </a:xfrm>
            <a:custGeom>
              <a:avLst/>
              <a:gdLst>
                <a:gd name="T0" fmla="*/ 3 w 86"/>
                <a:gd name="T1" fmla="*/ 0 h 5"/>
                <a:gd name="T2" fmla="*/ 0 w 86"/>
                <a:gd name="T3" fmla="*/ 0 h 5"/>
                <a:gd name="T4" fmla="*/ 0 w 86"/>
                <a:gd name="T5" fmla="*/ 5 h 5"/>
                <a:gd name="T6" fmla="*/ 86 w 86"/>
                <a:gd name="T7" fmla="*/ 5 h 5"/>
                <a:gd name="T8" fmla="*/ 86 w 86"/>
                <a:gd name="T9" fmla="*/ 0 h 5"/>
                <a:gd name="T10" fmla="*/ 83 w 86"/>
                <a:gd name="T11" fmla="*/ 0 h 5"/>
                <a:gd name="T12" fmla="*/ 3 w 86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6" h="5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86" y="5"/>
                  </a:lnTo>
                  <a:lnTo>
                    <a:pt x="86" y="0"/>
                  </a:lnTo>
                  <a:lnTo>
                    <a:pt x="8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26" name="Freeform 40"/>
            <p:cNvSpPr>
              <a:spLocks/>
            </p:cNvSpPr>
            <p:nvPr/>
          </p:nvSpPr>
          <p:spPr bwMode="auto">
            <a:xfrm>
              <a:off x="2277" y="1704"/>
              <a:ext cx="57" cy="128"/>
            </a:xfrm>
            <a:custGeom>
              <a:avLst/>
              <a:gdLst>
                <a:gd name="T0" fmla="*/ 0 w 57"/>
                <a:gd name="T1" fmla="*/ 128 h 128"/>
                <a:gd name="T2" fmla="*/ 29 w 57"/>
                <a:gd name="T3" fmla="*/ 0 h 128"/>
                <a:gd name="T4" fmla="*/ 57 w 57"/>
                <a:gd name="T5" fmla="*/ 128 h 128"/>
                <a:gd name="T6" fmla="*/ 0 w 57"/>
                <a:gd name="T7" fmla="*/ 128 h 1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" h="128">
                  <a:moveTo>
                    <a:pt x="0" y="128"/>
                  </a:moveTo>
                  <a:lnTo>
                    <a:pt x="29" y="0"/>
                  </a:lnTo>
                  <a:lnTo>
                    <a:pt x="57" y="128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27" name="Rectangle 41"/>
            <p:cNvSpPr>
              <a:spLocks noChangeArrowheads="1"/>
            </p:cNvSpPr>
            <p:nvPr/>
          </p:nvSpPr>
          <p:spPr bwMode="auto">
            <a:xfrm>
              <a:off x="2156" y="2886"/>
              <a:ext cx="53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 b="0" dirty="0">
                  <a:solidFill>
                    <a:srgbClr val="000000"/>
                  </a:solidFill>
                  <a:latin typeface="Book Antiqua" pitchFamily="18" charset="0"/>
                </a:rPr>
                <a:t>0</a:t>
              </a:r>
              <a:endParaRPr lang="en-US" dirty="0"/>
            </a:p>
          </p:txBody>
        </p:sp>
        <p:sp>
          <p:nvSpPr>
            <p:cNvPr id="16428" name="Rectangle 42"/>
            <p:cNvSpPr>
              <a:spLocks noChangeArrowheads="1"/>
            </p:cNvSpPr>
            <p:nvPr/>
          </p:nvSpPr>
          <p:spPr bwMode="auto">
            <a:xfrm>
              <a:off x="2156" y="2717"/>
              <a:ext cx="53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 b="0" dirty="0">
                  <a:solidFill>
                    <a:srgbClr val="000000"/>
                  </a:solidFill>
                  <a:latin typeface="Book Antiqua" pitchFamily="18" charset="0"/>
                </a:rPr>
                <a:t>1</a:t>
              </a:r>
              <a:endParaRPr lang="en-US" dirty="0"/>
            </a:p>
          </p:txBody>
        </p:sp>
        <p:sp>
          <p:nvSpPr>
            <p:cNvPr id="16429" name="Rectangle 43"/>
            <p:cNvSpPr>
              <a:spLocks noChangeArrowheads="1"/>
            </p:cNvSpPr>
            <p:nvPr/>
          </p:nvSpPr>
          <p:spPr bwMode="auto">
            <a:xfrm>
              <a:off x="2156" y="2546"/>
              <a:ext cx="53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 b="0" dirty="0">
                  <a:solidFill>
                    <a:srgbClr val="000000"/>
                  </a:solidFill>
                  <a:latin typeface="Book Antiqua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6430" name="Rectangle 44"/>
            <p:cNvSpPr>
              <a:spLocks noChangeArrowheads="1"/>
            </p:cNvSpPr>
            <p:nvPr/>
          </p:nvSpPr>
          <p:spPr bwMode="auto">
            <a:xfrm>
              <a:off x="2168" y="2270"/>
              <a:ext cx="35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 b="0" dirty="0" err="1">
                  <a:solidFill>
                    <a:srgbClr val="000000"/>
                  </a:solidFill>
                  <a:latin typeface="Book Antiqua" pitchFamily="18" charset="0"/>
                </a:rPr>
                <a:t>i</a:t>
              </a:r>
              <a:endParaRPr lang="en-US" dirty="0"/>
            </a:p>
          </p:txBody>
        </p:sp>
        <p:sp>
          <p:nvSpPr>
            <p:cNvPr id="16431" name="Oval 45"/>
            <p:cNvSpPr>
              <a:spLocks noChangeArrowheads="1"/>
            </p:cNvSpPr>
            <p:nvPr/>
          </p:nvSpPr>
          <p:spPr bwMode="auto">
            <a:xfrm>
              <a:off x="2282" y="2323"/>
              <a:ext cx="55" cy="50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32" name="Oval 46"/>
            <p:cNvSpPr>
              <a:spLocks noChangeArrowheads="1"/>
            </p:cNvSpPr>
            <p:nvPr/>
          </p:nvSpPr>
          <p:spPr bwMode="auto">
            <a:xfrm>
              <a:off x="2282" y="2579"/>
              <a:ext cx="55" cy="47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33" name="Oval 47"/>
            <p:cNvSpPr>
              <a:spLocks noChangeArrowheads="1"/>
            </p:cNvSpPr>
            <p:nvPr/>
          </p:nvSpPr>
          <p:spPr bwMode="auto">
            <a:xfrm>
              <a:off x="2282" y="2746"/>
              <a:ext cx="55" cy="50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34" name="Oval 48"/>
            <p:cNvSpPr>
              <a:spLocks noChangeArrowheads="1"/>
            </p:cNvSpPr>
            <p:nvPr/>
          </p:nvSpPr>
          <p:spPr bwMode="auto">
            <a:xfrm>
              <a:off x="2282" y="2917"/>
              <a:ext cx="55" cy="47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35" name="Freeform 49"/>
            <p:cNvSpPr>
              <a:spLocks/>
            </p:cNvSpPr>
            <p:nvPr/>
          </p:nvSpPr>
          <p:spPr bwMode="auto">
            <a:xfrm>
              <a:off x="3708" y="1754"/>
              <a:ext cx="4" cy="1189"/>
            </a:xfrm>
            <a:custGeom>
              <a:avLst/>
              <a:gdLst>
                <a:gd name="T0" fmla="*/ 4 w 4"/>
                <a:gd name="T1" fmla="*/ 2 h 1189"/>
                <a:gd name="T2" fmla="*/ 4 w 4"/>
                <a:gd name="T3" fmla="*/ 0 h 1189"/>
                <a:gd name="T4" fmla="*/ 0 w 4"/>
                <a:gd name="T5" fmla="*/ 0 h 1189"/>
                <a:gd name="T6" fmla="*/ 0 w 4"/>
                <a:gd name="T7" fmla="*/ 1189 h 1189"/>
                <a:gd name="T8" fmla="*/ 4 w 4"/>
                <a:gd name="T9" fmla="*/ 1189 h 1189"/>
                <a:gd name="T10" fmla="*/ 4 w 4"/>
                <a:gd name="T11" fmla="*/ 1186 h 1189"/>
                <a:gd name="T12" fmla="*/ 4 w 4"/>
                <a:gd name="T13" fmla="*/ 2 h 11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" h="1189">
                  <a:moveTo>
                    <a:pt x="4" y="2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1189"/>
                  </a:lnTo>
                  <a:lnTo>
                    <a:pt x="4" y="1189"/>
                  </a:lnTo>
                  <a:lnTo>
                    <a:pt x="4" y="1186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000000"/>
            </a:solidFill>
            <a:ln w="952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36" name="Freeform 50"/>
            <p:cNvSpPr>
              <a:spLocks/>
            </p:cNvSpPr>
            <p:nvPr/>
          </p:nvSpPr>
          <p:spPr bwMode="auto">
            <a:xfrm>
              <a:off x="3670" y="2938"/>
              <a:ext cx="85" cy="5"/>
            </a:xfrm>
            <a:custGeom>
              <a:avLst/>
              <a:gdLst>
                <a:gd name="T0" fmla="*/ 2 w 85"/>
                <a:gd name="T1" fmla="*/ 0 h 5"/>
                <a:gd name="T2" fmla="*/ 0 w 85"/>
                <a:gd name="T3" fmla="*/ 0 h 5"/>
                <a:gd name="T4" fmla="*/ 0 w 85"/>
                <a:gd name="T5" fmla="*/ 5 h 5"/>
                <a:gd name="T6" fmla="*/ 85 w 85"/>
                <a:gd name="T7" fmla="*/ 5 h 5"/>
                <a:gd name="T8" fmla="*/ 85 w 85"/>
                <a:gd name="T9" fmla="*/ 0 h 5"/>
                <a:gd name="T10" fmla="*/ 83 w 85"/>
                <a:gd name="T11" fmla="*/ 0 h 5"/>
                <a:gd name="T12" fmla="*/ 2 w 85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5" h="5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85" y="5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37" name="Freeform 51"/>
            <p:cNvSpPr>
              <a:spLocks/>
            </p:cNvSpPr>
            <p:nvPr/>
          </p:nvSpPr>
          <p:spPr bwMode="auto">
            <a:xfrm>
              <a:off x="3670" y="2770"/>
              <a:ext cx="85" cy="5"/>
            </a:xfrm>
            <a:custGeom>
              <a:avLst/>
              <a:gdLst>
                <a:gd name="T0" fmla="*/ 2 w 85"/>
                <a:gd name="T1" fmla="*/ 0 h 5"/>
                <a:gd name="T2" fmla="*/ 0 w 85"/>
                <a:gd name="T3" fmla="*/ 0 h 5"/>
                <a:gd name="T4" fmla="*/ 0 w 85"/>
                <a:gd name="T5" fmla="*/ 5 h 5"/>
                <a:gd name="T6" fmla="*/ 85 w 85"/>
                <a:gd name="T7" fmla="*/ 5 h 5"/>
                <a:gd name="T8" fmla="*/ 85 w 85"/>
                <a:gd name="T9" fmla="*/ 0 h 5"/>
                <a:gd name="T10" fmla="*/ 83 w 85"/>
                <a:gd name="T11" fmla="*/ 0 h 5"/>
                <a:gd name="T12" fmla="*/ 2 w 85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5" h="5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85" y="5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38" name="Freeform 52"/>
            <p:cNvSpPr>
              <a:spLocks/>
            </p:cNvSpPr>
            <p:nvPr/>
          </p:nvSpPr>
          <p:spPr bwMode="auto">
            <a:xfrm>
              <a:off x="3670" y="2600"/>
              <a:ext cx="85" cy="5"/>
            </a:xfrm>
            <a:custGeom>
              <a:avLst/>
              <a:gdLst>
                <a:gd name="T0" fmla="*/ 2 w 85"/>
                <a:gd name="T1" fmla="*/ 0 h 5"/>
                <a:gd name="T2" fmla="*/ 0 w 85"/>
                <a:gd name="T3" fmla="*/ 0 h 5"/>
                <a:gd name="T4" fmla="*/ 0 w 85"/>
                <a:gd name="T5" fmla="*/ 5 h 5"/>
                <a:gd name="T6" fmla="*/ 85 w 85"/>
                <a:gd name="T7" fmla="*/ 5 h 5"/>
                <a:gd name="T8" fmla="*/ 85 w 85"/>
                <a:gd name="T9" fmla="*/ 0 h 5"/>
                <a:gd name="T10" fmla="*/ 83 w 85"/>
                <a:gd name="T11" fmla="*/ 0 h 5"/>
                <a:gd name="T12" fmla="*/ 2 w 85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5" h="5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85" y="5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39" name="Freeform 53"/>
            <p:cNvSpPr>
              <a:spLocks/>
            </p:cNvSpPr>
            <p:nvPr/>
          </p:nvSpPr>
          <p:spPr bwMode="auto">
            <a:xfrm>
              <a:off x="3670" y="2094"/>
              <a:ext cx="85" cy="5"/>
            </a:xfrm>
            <a:custGeom>
              <a:avLst/>
              <a:gdLst>
                <a:gd name="T0" fmla="*/ 2 w 85"/>
                <a:gd name="T1" fmla="*/ 0 h 5"/>
                <a:gd name="T2" fmla="*/ 0 w 85"/>
                <a:gd name="T3" fmla="*/ 0 h 5"/>
                <a:gd name="T4" fmla="*/ 0 w 85"/>
                <a:gd name="T5" fmla="*/ 5 h 5"/>
                <a:gd name="T6" fmla="*/ 85 w 85"/>
                <a:gd name="T7" fmla="*/ 5 h 5"/>
                <a:gd name="T8" fmla="*/ 85 w 85"/>
                <a:gd name="T9" fmla="*/ 0 h 5"/>
                <a:gd name="T10" fmla="*/ 83 w 85"/>
                <a:gd name="T11" fmla="*/ 0 h 5"/>
                <a:gd name="T12" fmla="*/ 2 w 85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5" h="5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85" y="5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40" name="Freeform 54"/>
            <p:cNvSpPr>
              <a:spLocks/>
            </p:cNvSpPr>
            <p:nvPr/>
          </p:nvSpPr>
          <p:spPr bwMode="auto">
            <a:xfrm>
              <a:off x="3679" y="1704"/>
              <a:ext cx="57" cy="128"/>
            </a:xfrm>
            <a:custGeom>
              <a:avLst/>
              <a:gdLst>
                <a:gd name="T0" fmla="*/ 0 w 57"/>
                <a:gd name="T1" fmla="*/ 128 h 128"/>
                <a:gd name="T2" fmla="*/ 29 w 57"/>
                <a:gd name="T3" fmla="*/ 0 h 128"/>
                <a:gd name="T4" fmla="*/ 57 w 57"/>
                <a:gd name="T5" fmla="*/ 128 h 128"/>
                <a:gd name="T6" fmla="*/ 0 w 57"/>
                <a:gd name="T7" fmla="*/ 128 h 1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" h="128">
                  <a:moveTo>
                    <a:pt x="0" y="128"/>
                  </a:moveTo>
                  <a:lnTo>
                    <a:pt x="29" y="0"/>
                  </a:lnTo>
                  <a:lnTo>
                    <a:pt x="57" y="128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41" name="Rectangle 55"/>
            <p:cNvSpPr>
              <a:spLocks noChangeArrowheads="1"/>
            </p:cNvSpPr>
            <p:nvPr/>
          </p:nvSpPr>
          <p:spPr bwMode="auto">
            <a:xfrm>
              <a:off x="3816" y="2886"/>
              <a:ext cx="53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 b="0" dirty="0">
                  <a:solidFill>
                    <a:srgbClr val="000000"/>
                  </a:solidFill>
                  <a:latin typeface="Book Antiqua" pitchFamily="18" charset="0"/>
                </a:rPr>
                <a:t>0</a:t>
              </a:r>
              <a:endParaRPr lang="en-US" dirty="0"/>
            </a:p>
          </p:txBody>
        </p:sp>
        <p:sp>
          <p:nvSpPr>
            <p:cNvPr id="16442" name="Rectangle 56"/>
            <p:cNvSpPr>
              <a:spLocks noChangeArrowheads="1"/>
            </p:cNvSpPr>
            <p:nvPr/>
          </p:nvSpPr>
          <p:spPr bwMode="auto">
            <a:xfrm>
              <a:off x="3816" y="2717"/>
              <a:ext cx="53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 b="0" dirty="0">
                  <a:solidFill>
                    <a:srgbClr val="000000"/>
                  </a:solidFill>
                  <a:latin typeface="Book Antiqua" pitchFamily="18" charset="0"/>
                </a:rPr>
                <a:t>1</a:t>
              </a:r>
              <a:endParaRPr lang="en-US" dirty="0"/>
            </a:p>
          </p:txBody>
        </p:sp>
        <p:sp>
          <p:nvSpPr>
            <p:cNvPr id="16443" name="Rectangle 57"/>
            <p:cNvSpPr>
              <a:spLocks noChangeArrowheads="1"/>
            </p:cNvSpPr>
            <p:nvPr/>
          </p:nvSpPr>
          <p:spPr bwMode="auto">
            <a:xfrm>
              <a:off x="3816" y="2546"/>
              <a:ext cx="53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 b="0" dirty="0">
                  <a:solidFill>
                    <a:srgbClr val="000000"/>
                  </a:solidFill>
                  <a:latin typeface="Book Antiqua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6444" name="Rectangle 58"/>
            <p:cNvSpPr>
              <a:spLocks noChangeArrowheads="1"/>
            </p:cNvSpPr>
            <p:nvPr/>
          </p:nvSpPr>
          <p:spPr bwMode="auto">
            <a:xfrm>
              <a:off x="3827" y="2019"/>
              <a:ext cx="28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 b="0" dirty="0">
                  <a:solidFill>
                    <a:srgbClr val="000000"/>
                  </a:solidFill>
                  <a:latin typeface="Book Antiqua" pitchFamily="18" charset="0"/>
                </a:rPr>
                <a:t>j</a:t>
              </a:r>
              <a:endParaRPr lang="en-US" dirty="0"/>
            </a:p>
          </p:txBody>
        </p:sp>
        <p:sp>
          <p:nvSpPr>
            <p:cNvPr id="16445" name="Oval 59"/>
            <p:cNvSpPr>
              <a:spLocks noChangeArrowheads="1"/>
            </p:cNvSpPr>
            <p:nvPr/>
          </p:nvSpPr>
          <p:spPr bwMode="auto">
            <a:xfrm>
              <a:off x="3686" y="2070"/>
              <a:ext cx="53" cy="48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46" name="Oval 60"/>
            <p:cNvSpPr>
              <a:spLocks noChangeArrowheads="1"/>
            </p:cNvSpPr>
            <p:nvPr/>
          </p:nvSpPr>
          <p:spPr bwMode="auto">
            <a:xfrm>
              <a:off x="3686" y="2579"/>
              <a:ext cx="53" cy="47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47" name="Oval 61"/>
            <p:cNvSpPr>
              <a:spLocks noChangeArrowheads="1"/>
            </p:cNvSpPr>
            <p:nvPr/>
          </p:nvSpPr>
          <p:spPr bwMode="auto">
            <a:xfrm>
              <a:off x="3686" y="2746"/>
              <a:ext cx="53" cy="50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48" name="Oval 62"/>
            <p:cNvSpPr>
              <a:spLocks noChangeArrowheads="1"/>
            </p:cNvSpPr>
            <p:nvPr/>
          </p:nvSpPr>
          <p:spPr bwMode="auto">
            <a:xfrm>
              <a:off x="3686" y="2917"/>
              <a:ext cx="53" cy="47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49" name="Line 63"/>
            <p:cNvSpPr>
              <a:spLocks noChangeShapeType="1"/>
            </p:cNvSpPr>
            <p:nvPr/>
          </p:nvSpPr>
          <p:spPr bwMode="auto">
            <a:xfrm flipV="1">
              <a:off x="2306" y="2096"/>
              <a:ext cx="1361" cy="25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50" name="Freeform 64"/>
            <p:cNvSpPr>
              <a:spLocks/>
            </p:cNvSpPr>
            <p:nvPr/>
          </p:nvSpPr>
          <p:spPr bwMode="auto">
            <a:xfrm>
              <a:off x="3572" y="2068"/>
              <a:ext cx="95" cy="88"/>
            </a:xfrm>
            <a:custGeom>
              <a:avLst/>
              <a:gdLst>
                <a:gd name="T0" fmla="*/ 0 w 95"/>
                <a:gd name="T1" fmla="*/ 0 h 88"/>
                <a:gd name="T2" fmla="*/ 95 w 95"/>
                <a:gd name="T3" fmla="*/ 28 h 88"/>
                <a:gd name="T4" fmla="*/ 17 w 95"/>
                <a:gd name="T5" fmla="*/ 88 h 88"/>
                <a:gd name="T6" fmla="*/ 53 w 95"/>
                <a:gd name="T7" fmla="*/ 35 h 88"/>
                <a:gd name="T8" fmla="*/ 0 w 95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88">
                  <a:moveTo>
                    <a:pt x="0" y="0"/>
                  </a:moveTo>
                  <a:lnTo>
                    <a:pt x="95" y="28"/>
                  </a:lnTo>
                  <a:lnTo>
                    <a:pt x="17" y="88"/>
                  </a:lnTo>
                  <a:lnTo>
                    <a:pt x="53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51" name="Rectangle 65"/>
            <p:cNvSpPr>
              <a:spLocks noChangeArrowheads="1"/>
            </p:cNvSpPr>
            <p:nvPr/>
          </p:nvSpPr>
          <p:spPr bwMode="auto">
            <a:xfrm>
              <a:off x="2876" y="1981"/>
              <a:ext cx="63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 b="0" dirty="0">
                  <a:solidFill>
                    <a:srgbClr val="0000FF"/>
                  </a:solidFill>
                  <a:latin typeface="Book Antiqua" pitchFamily="18" charset="0"/>
                </a:rPr>
                <a:t>p</a:t>
              </a:r>
              <a:endParaRPr lang="en-US" dirty="0"/>
            </a:p>
          </p:txBody>
        </p:sp>
        <p:sp>
          <p:nvSpPr>
            <p:cNvPr id="16452" name="Rectangle 66"/>
            <p:cNvSpPr>
              <a:spLocks noChangeArrowheads="1"/>
            </p:cNvSpPr>
            <p:nvPr/>
          </p:nvSpPr>
          <p:spPr bwMode="auto">
            <a:xfrm>
              <a:off x="2943" y="2061"/>
              <a:ext cx="48" cy="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0" dirty="0" err="1">
                  <a:solidFill>
                    <a:srgbClr val="0000FF"/>
                  </a:solidFill>
                  <a:latin typeface="Book Antiqua" pitchFamily="18" charset="0"/>
                </a:rPr>
                <a:t>ij</a:t>
              </a:r>
              <a:endParaRPr lang="en-US" dirty="0"/>
            </a:p>
          </p:txBody>
        </p:sp>
      </p:grpSp>
      <p:graphicFrame>
        <p:nvGraphicFramePr>
          <p:cNvPr id="16406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8215523"/>
              </p:ext>
            </p:extLst>
          </p:nvPr>
        </p:nvGraphicFramePr>
        <p:xfrm>
          <a:off x="879246" y="4317937"/>
          <a:ext cx="2928937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Equation" r:id="rId6" imgW="1726451" imgH="266584" progId="">
                  <p:embed/>
                </p:oleObj>
              </mc:Choice>
              <mc:Fallback>
                <p:oleObj name="Equation" r:id="rId6" imgW="1726451" imgH="266584" progId="">
                  <p:embed/>
                  <p:pic>
                    <p:nvPicPr>
                      <p:cNvPr id="16406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246" y="4317937"/>
                        <a:ext cx="2928937" cy="45243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feld 86">
            <a:extLst>
              <a:ext uri="{FF2B5EF4-FFF2-40B4-BE49-F238E27FC236}">
                <a16:creationId xmlns:a16="http://schemas.microsoft.com/office/drawing/2014/main" id="{6FDDE899-9853-482E-84BD-85A34785B3A8}"/>
              </a:ext>
            </a:extLst>
          </p:cNvPr>
          <p:cNvSpPr txBox="1"/>
          <p:nvPr/>
        </p:nvSpPr>
        <p:spPr>
          <a:xfrm>
            <a:off x="5372172" y="3846217"/>
            <a:ext cx="40367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state transition</a:t>
            </a: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9AED7-3A2F-4FC4-B5FC-7BF5B052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Number of Arrivals During Service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563FD83-2B67-4D14-876C-92BAD736E7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399"/>
                <a:ext cx="10668000" cy="5807075"/>
              </a:xfrm>
            </p:spPr>
            <p:txBody>
              <a:bodyPr>
                <a:normAutofit/>
              </a:bodyPr>
              <a:lstStyle/>
              <a:p>
                <a:r>
                  <a:rPr lang="en-US" noProof="0" dirty="0"/>
                  <a:t>Random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noProof="0" dirty="0"/>
                  <a:t> for the number of arrivals during a service duration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0" noProof="0" dirty="0"/>
              </a:p>
              <a:p>
                <a:pPr lvl="1"/>
                <a:endParaRPr lang="en-US" b="0" noProof="0" dirty="0"/>
              </a:p>
              <a:p>
                <a:pPr lvl="1"/>
                <a:r>
                  <a:rPr lang="en-US" b="0" noProof="0" dirty="0"/>
                  <a:t>distribution</a:t>
                </a:r>
              </a:p>
              <a:p>
                <a:pPr lvl="1"/>
                <a:endParaRPr lang="en-US" noProof="0" dirty="0"/>
              </a:p>
              <a:p>
                <a:pPr lvl="1"/>
                <a:r>
                  <a:rPr lang="en-US" noProof="0" dirty="0"/>
                  <a:t>generating function (GF transform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noProof="0" dirty="0"/>
                  <a:t>) </a:t>
                </a:r>
              </a:p>
              <a:p>
                <a:pPr lvl="1"/>
                <a:endParaRPr lang="en-US" b="0" noProof="0" dirty="0"/>
              </a:p>
              <a:p>
                <a:pPr lvl="1"/>
                <a:endParaRPr lang="en-US" b="0" noProof="0" dirty="0"/>
              </a:p>
              <a:p>
                <a:pPr lvl="1"/>
                <a:r>
                  <a:rPr lang="en-US" b="0" noProof="0" dirty="0"/>
                  <a:t>mean value</a:t>
                </a:r>
              </a:p>
              <a:p>
                <a:pPr lvl="1"/>
                <a:endParaRPr lang="en-US" noProof="0" dirty="0"/>
              </a:p>
              <a:p>
                <a:pPr lvl="1"/>
                <a:endParaRPr lang="en-US" noProof="0" dirty="0"/>
              </a:p>
              <a:p>
                <a:r>
                  <a:rPr lang="en-US" noProof="0" dirty="0"/>
                  <a:t>Example: Poisson arrivals during deterministic service time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noProof="0" dirty="0"/>
                  <a:t> and arrival rate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noProof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noProof="0" dirty="0"/>
                  <a:t> follows a Poisson distribution: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𝑃𝑂𝐼𝑆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563FD83-2B67-4D14-876C-92BAD736E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399"/>
                <a:ext cx="10668000" cy="5807075"/>
              </a:xfrm>
              <a:blipFill>
                <a:blip r:embed="rId2"/>
                <a:stretch>
                  <a:fillRect l="-229" t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9DF338-A717-46DD-B040-BE28AAB1B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20002B6-8BE2-4716-ADC2-472D09047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97" y="1608674"/>
            <a:ext cx="2281806" cy="53689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AB1ADED-0049-4337-BD5D-CE6E59111F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36"/>
          <a:stretch/>
        </p:blipFill>
        <p:spPr>
          <a:xfrm>
            <a:off x="6582937" y="2106252"/>
            <a:ext cx="5609063" cy="16358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EA6260F-3BE0-4833-990F-EEA006EF20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67"/>
          <a:stretch/>
        </p:blipFill>
        <p:spPr>
          <a:xfrm>
            <a:off x="2627971" y="3292721"/>
            <a:ext cx="3505200" cy="73823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6FFE7C2-BC42-4BEB-9A04-3F97D08023A0}"/>
              </a:ext>
            </a:extLst>
          </p:cNvPr>
          <p:cNvSpPr txBox="1"/>
          <p:nvPr/>
        </p:nvSpPr>
        <p:spPr>
          <a:xfrm>
            <a:off x="7185102" y="3787211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latin typeface="+mn-lt"/>
              </a:rPr>
              <a:t>Ch. 3.3 Poisson arrivals during an arbitrarily distributed Interval</a:t>
            </a:r>
          </a:p>
        </p:txBody>
      </p:sp>
    </p:spTree>
    <p:extLst>
      <p:ext uri="{BB962C8B-B14F-4D97-AF65-F5344CB8AC3E}">
        <p14:creationId xmlns:p14="http://schemas.microsoft.com/office/powerpoint/2010/main" val="12017642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7|6.3|38.6"/>
  <p:tag name="GENSWF_SLIDE_UID" val="{C16C05DA-437F-4FCC-A5D8-E9BD546012F4}:44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2|47.4|74.9|22.5"/>
  <p:tag name="GENSWF_SLIDE_UID" val="{565AB494-5C58-478F-ADA1-B47DE2B69C6C}:50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9|64.1"/>
  <p:tag name="GENSWF_SLIDE_UID" val="{20DFA7A1-803B-4D00-9206-FAF3D4426D5C}:48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19.8|24.2|33.1|35.4|39.9|20.1|46.8|23.1"/>
  <p:tag name="ISPRING_SLIDE_INDENT_LEVEL" val="1"/>
  <p:tag name="ISPRING_CUSTOM_TIMING_USED" val="0"/>
  <p:tag name="GENSWF_SLIDE_UID" val="{20658602-273D-477D-A251-B11132123B88}:40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2|25.2|34.8|59.6"/>
  <p:tag name="GENSWF_SLIDE_UID" val="{EE406810-68E3-4A67-B42F-A48501C23561}:45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0.3|39.5|30.1|49.4"/>
  <p:tag name="GENSWF_SLIDE_UID" val="{1ECDF6EB-D43F-4F64-9EE3-92169C901BE3}:45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9.1|21.6|24.9|11.2"/>
  <p:tag name="GENSWF_SLIDE_UID" val="{3334FE3D-4869-4346-93AF-FB020192DCB8}:49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7.6|6.8|19.9|9.7|17|2.3|17.1|16.6|22.5|36.1"/>
  <p:tag name="ISPRING_SLIDE_INDENT_LEVEL" val="1"/>
  <p:tag name="ISPRING_CUSTOM_TIMING_USED" val="0"/>
  <p:tag name="GENSWF_SLIDE_UID" val="{97829AD3-9052-4693-8BF7-C6FE8805FA63}:5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8.7|8.3|27.1|39.2"/>
  <p:tag name="ISPRING_SLIDE_INDENT_LEVEL" val="1"/>
  <p:tag name="ISPRING_CUSTOM_TIMING_USED" val="0"/>
  <p:tag name="GENSWF_SLIDE_UID" val="{9F818DEF-BB9F-4E08-8333-452FAB507AD3}:5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1"/>
  <p:tag name="ISPRING_CUSTOM_TIMING_USED" val="0"/>
  <p:tag name="GENSWF_SLIDE_UID" val="{9D8FAC8D-CF51-48D6-88A9-9ECE610CB242}:38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8|48.3|67.8|12.1|36.2|13.3|7.8|16.4|34"/>
  <p:tag name="GENSWF_SLIDE_UID" val="{93A89F75-AEDF-4A58-80C4-CC0F836FA0C3}:479"/>
</p:tagLst>
</file>

<file path=ppt/theme/theme1.xml><?xml version="1.0" encoding="utf-8"?>
<a:theme xmlns:a="http://schemas.openxmlformats.org/drawingml/2006/main" name="i3_powerpoint_2017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1F5394"/>
      </a:accent5>
      <a:accent6>
        <a:srgbClr val="70AD47"/>
      </a:accent6>
      <a:hlink>
        <a:srgbClr val="0563C1"/>
      </a:hlink>
      <a:folHlink>
        <a:srgbClr val="954F72"/>
      </a:folHlink>
    </a:clrScheme>
    <a:fontScheme name="i3_font_styl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sz="2000" b="0" dirty="0">
            <a:solidFill>
              <a:schemeClr val="bg1"/>
            </a:solidFill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Vorl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-20170425" id="{DC9CE8E7-E304-4EF4-A6EB-99A4F62FBDBA}" vid="{08FDE999-829D-4CCD-A438-DD68C14B5BA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1280</Words>
  <Application>Microsoft Office PowerPoint</Application>
  <PresentationFormat>Breitbild</PresentationFormat>
  <Paragraphs>268</Paragraphs>
  <Slides>29</Slides>
  <Notes>17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9" baseType="lpstr">
      <vt:lpstr>Book Antiqua</vt:lpstr>
      <vt:lpstr>Wingdings</vt:lpstr>
      <vt:lpstr>Arial</vt:lpstr>
      <vt:lpstr>Cambria Math</vt:lpstr>
      <vt:lpstr>Times New Roman</vt:lpstr>
      <vt:lpstr>Wingdings 3</vt:lpstr>
      <vt:lpstr>Segoe UI</vt:lpstr>
      <vt:lpstr>Arial Rounded MT Bold</vt:lpstr>
      <vt:lpstr>i3_powerpoint_2017</vt:lpstr>
      <vt:lpstr>Equation</vt:lpstr>
      <vt:lpstr>PowerPoint-Präsentation</vt:lpstr>
      <vt:lpstr>Disclaimer and Copyright Notice</vt:lpstr>
      <vt:lpstr>Chapter 5</vt:lpstr>
      <vt:lpstr>Model Structure and Parameters</vt:lpstr>
      <vt:lpstr>Delay System M/GI/1</vt:lpstr>
      <vt:lpstr>State Process of M/GI/1 (FIFO)</vt:lpstr>
      <vt:lpstr>Markov Chain and State Transition</vt:lpstr>
      <vt:lpstr>M/GI/1: Embedded Markov Chain</vt:lpstr>
      <vt:lpstr>Number of Arrivals During Service Time</vt:lpstr>
      <vt:lpstr>State Transition Probability (Case a)</vt:lpstr>
      <vt:lpstr>State Transition Probability (Case b) </vt:lpstr>
      <vt:lpstr>State Transition Matrix</vt:lpstr>
      <vt:lpstr>State Equation and State Probabilities</vt:lpstr>
      <vt:lpstr>General State Transition Equation</vt:lpstr>
      <vt:lpstr>Stationary Analysis</vt:lpstr>
      <vt:lpstr>M/GI/1: Analysis of States </vt:lpstr>
      <vt:lpstr>M/GI/1: Analysis of States (Proof)</vt:lpstr>
      <vt:lpstr>Delay Distribution</vt:lpstr>
      <vt:lpstr>Sojourn Time of Customer</vt:lpstr>
      <vt:lpstr>Key Idea to Derive Delay Distribution</vt:lpstr>
      <vt:lpstr>Delay Distribution: Analysis</vt:lpstr>
      <vt:lpstr>Convolution Theorem for Continuous R.V.s</vt:lpstr>
      <vt:lpstr>CCDF of the Waiting Time</vt:lpstr>
      <vt:lpstr>Other System Characteristics</vt:lpstr>
      <vt:lpstr>Waiting Probability</vt:lpstr>
      <vt:lpstr>Mean Waiting Times</vt:lpstr>
      <vt:lpstr>Higher Moments of Waiting Time</vt:lpstr>
      <vt:lpstr>State Probabilities at Arbitrary Time</vt:lpstr>
      <vt:lpstr>State Probabilities at Arbitrary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Ch5.3 M/GI/1  Delay Sytem</dc:title>
  <dc:creator>tobias.hossfeld@uni-wuerzburg.de</dc:creator>
  <cp:lastModifiedBy>Tobias Hoßfeld</cp:lastModifiedBy>
  <cp:revision>953</cp:revision>
  <dcterms:created xsi:type="dcterms:W3CDTF">2011-01-08T01:15:19Z</dcterms:created>
  <dcterms:modified xsi:type="dcterms:W3CDTF">2022-05-05T12:53:14Z</dcterms:modified>
</cp:coreProperties>
</file>